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47"/>
  </p:notesMasterIdLst>
  <p:sldIdLst>
    <p:sldId id="506" r:id="rId2"/>
    <p:sldId id="518" r:id="rId3"/>
    <p:sldId id="511" r:id="rId4"/>
    <p:sldId id="519" r:id="rId5"/>
    <p:sldId id="520" r:id="rId6"/>
    <p:sldId id="508" r:id="rId7"/>
    <p:sldId id="521" r:id="rId8"/>
    <p:sldId id="476" r:id="rId9"/>
    <p:sldId id="501" r:id="rId10"/>
    <p:sldId id="474" r:id="rId11"/>
    <p:sldId id="502" r:id="rId12"/>
    <p:sldId id="533" r:id="rId13"/>
    <p:sldId id="523" r:id="rId14"/>
    <p:sldId id="540" r:id="rId15"/>
    <p:sldId id="541" r:id="rId16"/>
    <p:sldId id="532" r:id="rId17"/>
    <p:sldId id="496" r:id="rId18"/>
    <p:sldId id="539" r:id="rId19"/>
    <p:sldId id="534" r:id="rId20"/>
    <p:sldId id="543" r:id="rId21"/>
    <p:sldId id="535" r:id="rId22"/>
    <p:sldId id="481" r:id="rId23"/>
    <p:sldId id="513" r:id="rId24"/>
    <p:sldId id="484" r:id="rId25"/>
    <p:sldId id="485" r:id="rId26"/>
    <p:sldId id="525" r:id="rId27"/>
    <p:sldId id="526" r:id="rId28"/>
    <p:sldId id="486" r:id="rId29"/>
    <p:sldId id="487" r:id="rId30"/>
    <p:sldId id="505" r:id="rId31"/>
    <p:sldId id="489" r:id="rId32"/>
    <p:sldId id="515" r:id="rId33"/>
    <p:sldId id="491" r:id="rId34"/>
    <p:sldId id="527" r:id="rId35"/>
    <p:sldId id="536" r:id="rId36"/>
    <p:sldId id="544" r:id="rId37"/>
    <p:sldId id="528" r:id="rId38"/>
    <p:sldId id="524" r:id="rId39"/>
    <p:sldId id="537" r:id="rId40"/>
    <p:sldId id="545" r:id="rId41"/>
    <p:sldId id="546" r:id="rId42"/>
    <p:sldId id="529" r:id="rId43"/>
    <p:sldId id="530" r:id="rId44"/>
    <p:sldId id="531" r:id="rId45"/>
    <p:sldId id="516" r:id="rId46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Author" initials="A" lastIdx="9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7E39"/>
    <a:srgbClr val="00CC66"/>
    <a:srgbClr val="0000FF"/>
    <a:srgbClr val="3366CC"/>
    <a:srgbClr val="7295DC"/>
    <a:srgbClr val="339966"/>
    <a:srgbClr val="CCFFCC"/>
    <a:srgbClr val="3EE2AF"/>
    <a:srgbClr val="0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91" autoAdjust="0"/>
    <p:restoredTop sz="87849" autoAdjust="0"/>
  </p:normalViewPr>
  <p:slideViewPr>
    <p:cSldViewPr>
      <p:cViewPr varScale="1">
        <p:scale>
          <a:sx n="69" d="100"/>
          <a:sy n="69" d="100"/>
        </p:scale>
        <p:origin x="960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594"/>
    </p:cViewPr>
  </p:sorterViewPr>
  <p:notesViewPr>
    <p:cSldViewPr>
      <p:cViewPr varScale="1">
        <p:scale>
          <a:sx n="83" d="100"/>
          <a:sy n="83" d="100"/>
        </p:scale>
        <p:origin x="2190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8475" cy="464980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9" y="1"/>
            <a:ext cx="3038475" cy="464980"/>
          </a:xfrm>
          <a:prstGeom prst="rect">
            <a:avLst/>
          </a:prstGeom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BEDD7CD-A1F1-4992-95B4-F091288B005B}" type="datetimeFigureOut">
              <a:rPr lang="en-US" altLang="en-US"/>
              <a:pPr>
                <a:defRPr/>
              </a:pPr>
              <a:t>10/13/2017</a:t>
            </a:fld>
            <a:endParaRPr lang="en-US" alt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510"/>
            <a:ext cx="5607050" cy="4183220"/>
          </a:xfrm>
          <a:prstGeom prst="rect">
            <a:avLst/>
          </a:prstGeom>
        </p:spPr>
        <p:txBody>
          <a:bodyPr vert="horz" lIns="92830" tIns="46415" rIns="92830" bIns="46415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823"/>
            <a:ext cx="3038475" cy="464980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9" y="8829823"/>
            <a:ext cx="3038475" cy="464980"/>
          </a:xfrm>
          <a:prstGeom prst="rect">
            <a:avLst/>
          </a:prstGeom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593536CD-5F16-4A0F-A9AD-5B2472992FD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81513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>
              <a:buFontTx/>
              <a:buNone/>
            </a:pPr>
            <a:endParaRPr lang="en-US" altLang="en-US" sz="1400" b="0" dirty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6BFD2D9-FBE6-41D3-BA54-6464887EC5C4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49744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949202D-D1E1-43F2-B108-6A757D532F30}" type="slidenum">
              <a:rPr lang="en-US" altLang="en-US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97603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949202D-D1E1-43F2-B108-6A757D532F30}" type="slidenum">
              <a:rPr lang="en-US" altLang="en-US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04990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949202D-D1E1-43F2-B108-6A757D532F30}" type="slidenum">
              <a:rPr lang="en-US" altLang="en-US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83257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949202D-D1E1-43F2-B108-6A757D532F30}" type="slidenum">
              <a:rPr lang="en-US" altLang="en-US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39959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949202D-D1E1-43F2-B108-6A757D532F30}" type="slidenum">
              <a:rPr lang="en-US" altLang="en-US"/>
              <a:pPr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5149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949202D-D1E1-43F2-B108-6A757D532F30}" type="slidenum">
              <a:rPr lang="en-US" altLang="en-US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89872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949202D-D1E1-43F2-B108-6A757D532F30}" type="slidenum">
              <a:rPr lang="en-US" altLang="en-US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63619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949202D-D1E1-43F2-B108-6A757D532F30}" type="slidenum">
              <a:rPr lang="en-US" altLang="en-US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90147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949202D-D1E1-43F2-B108-6A757D532F30}" type="slidenum">
              <a:rPr lang="en-US" altLang="en-US"/>
              <a:pPr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27623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949202D-D1E1-43F2-B108-6A757D532F30}" type="slidenum">
              <a:rPr lang="en-US" altLang="en-US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29397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>
              <a:buFont typeface="Arial" panose="020B0604020202020204" pitchFamily="34" charset="0"/>
              <a:buNone/>
            </a:pPr>
            <a:endParaRPr lang="en-US" altLang="en-US" dirty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6BFD2D9-FBE6-41D3-BA54-6464887EC5C4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2</a:t>
            </a:fld>
            <a:endParaRPr lang="en-US" alt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08220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949202D-D1E1-43F2-B108-6A757D532F30}" type="slidenum">
              <a:rPr lang="en-US" altLang="en-US"/>
              <a:pPr/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50524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949202D-D1E1-43F2-B108-6A757D532F30}" type="slidenum">
              <a:rPr lang="en-US" altLang="en-US"/>
              <a:pPr/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618689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949202D-D1E1-43F2-B108-6A757D532F30}" type="slidenum">
              <a:rPr lang="en-US" altLang="en-US"/>
              <a:pPr/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665301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949202D-D1E1-43F2-B108-6A757D532F30}" type="slidenum">
              <a:rPr lang="en-US" altLang="en-US"/>
              <a:pPr/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231031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949202D-D1E1-43F2-B108-6A757D532F30}" type="slidenum">
              <a:rPr lang="en-US" altLang="en-US"/>
              <a:pPr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674967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949202D-D1E1-43F2-B108-6A757D532F30}" type="slidenum">
              <a:rPr lang="en-US" altLang="en-US"/>
              <a:pPr/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759529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949202D-D1E1-43F2-B108-6A757D532F30}" type="slidenum">
              <a:rPr lang="en-US" altLang="en-US"/>
              <a:pPr/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216320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949202D-D1E1-43F2-B108-6A757D532F30}" type="slidenum">
              <a:rPr lang="en-US" altLang="en-US"/>
              <a:pPr/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666254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>
              <a:buFont typeface="Arial" panose="020B0604020202020204" pitchFamily="34" charset="0"/>
              <a:buNone/>
            </a:pPr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949202D-D1E1-43F2-B108-6A757D532F30}" type="slidenum">
              <a:rPr lang="en-US" altLang="en-US"/>
              <a:pPr/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267691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949202D-D1E1-43F2-B108-6A757D532F30}" type="slidenum">
              <a:rPr lang="en-US" altLang="en-US"/>
              <a:pPr/>
              <a:t>29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64067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949202D-D1E1-43F2-B108-6A757D532F30}" type="slidenum">
              <a:rPr lang="en-US" altLang="en-US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612165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949202D-D1E1-43F2-B108-6A757D532F30}" type="slidenum">
              <a:rPr lang="en-US" altLang="en-US"/>
              <a:pPr/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66258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949202D-D1E1-43F2-B108-6A757D532F30}" type="slidenum">
              <a:rPr lang="en-US" altLang="en-US"/>
              <a:pPr/>
              <a:t>31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671993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949202D-D1E1-43F2-B108-6A757D532F30}" type="slidenum">
              <a:rPr lang="en-US" altLang="en-US"/>
              <a:pPr/>
              <a:t>32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481963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949202D-D1E1-43F2-B108-6A757D532F30}" type="slidenum">
              <a:rPr lang="en-US" altLang="en-US"/>
              <a:pPr/>
              <a:t>33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125478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949202D-D1E1-43F2-B108-6A757D532F30}" type="slidenum">
              <a:rPr lang="en-US" altLang="en-US"/>
              <a:pPr/>
              <a:t>34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235313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949202D-D1E1-43F2-B108-6A757D532F30}" type="slidenum">
              <a:rPr lang="en-US" altLang="en-US"/>
              <a:pPr/>
              <a:t>35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497073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949202D-D1E1-43F2-B108-6A757D532F30}" type="slidenum">
              <a:rPr lang="en-US" altLang="en-US"/>
              <a:pPr/>
              <a:t>36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310543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949202D-D1E1-43F2-B108-6A757D532F30}" type="slidenum">
              <a:rPr lang="en-US" altLang="en-US"/>
              <a:pPr/>
              <a:t>37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189157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949202D-D1E1-43F2-B108-6A757D532F30}" type="slidenum">
              <a:rPr lang="en-US" altLang="en-US"/>
              <a:pPr/>
              <a:t>38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237140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949202D-D1E1-43F2-B108-6A757D532F30}" type="slidenum">
              <a:rPr lang="en-US" altLang="en-US"/>
              <a:pPr/>
              <a:t>39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4600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949202D-D1E1-43F2-B108-6A757D532F30}" type="slidenum">
              <a:rPr lang="en-US" altLang="en-US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078810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949202D-D1E1-43F2-B108-6A757D532F30}" type="slidenum">
              <a:rPr lang="en-US" altLang="en-US"/>
              <a:pPr/>
              <a:t>40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368614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949202D-D1E1-43F2-B108-6A757D532F30}" type="slidenum">
              <a:rPr lang="en-US" altLang="en-US"/>
              <a:pPr/>
              <a:t>41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856116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949202D-D1E1-43F2-B108-6A757D532F30}" type="slidenum">
              <a:rPr lang="en-US" altLang="en-US"/>
              <a:pPr/>
              <a:t>42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501028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949202D-D1E1-43F2-B108-6A757D532F30}" type="slidenum">
              <a:rPr lang="en-US" altLang="en-US"/>
              <a:pPr/>
              <a:t>43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751127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949202D-D1E1-43F2-B108-6A757D532F30}" type="slidenum">
              <a:rPr lang="en-US" altLang="en-US"/>
              <a:pPr/>
              <a:t>44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7633028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>
              <a:buFontTx/>
              <a:buNone/>
            </a:pPr>
            <a:endParaRPr lang="en-US" altLang="en-US" sz="1400" b="0" dirty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6BFD2D9-FBE6-41D3-BA54-6464887EC5C4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45</a:t>
            </a:fld>
            <a:endParaRPr lang="en-US" alt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33782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949202D-D1E1-43F2-B108-6A757D532F30}" type="slidenum">
              <a:rPr lang="en-US" altLang="en-US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15310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949202D-D1E1-43F2-B108-6A757D532F30}" type="slidenum">
              <a:rPr lang="en-US" altLang="en-US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75558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/>
              <a:t>.</a:t>
            </a:r>
          </a:p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949202D-D1E1-43F2-B108-6A757D532F30}" type="slidenum">
              <a:rPr lang="en-US" altLang="en-US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13903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949202D-D1E1-43F2-B108-6A757D532F30}" type="slidenum">
              <a:rPr lang="en-US" altLang="en-US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11855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949202D-D1E1-43F2-B108-6A757D532F30}" type="slidenum">
              <a:rPr lang="en-US" altLang="en-US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9646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629400"/>
            <a:ext cx="76962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DRAFT AND CONFIDENTIAL 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646078" y="6216134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714F3D89-5040-4534-9157-52C188D916C6}" type="slidenum">
              <a:rPr lang="en-US" alt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780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DRAFT AND CONFIDENTIAL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8680CD-E787-455B-A5BF-9E878F461C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6742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DRAFT AND CONFIDENTIAL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986389-6476-4051-9952-F2939031F0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558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DRAFT AND CONFIDENTIAL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8060EE-824F-45D9-AEE5-78F2C21D7D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5306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DRAFT AND CONFIDENTIAL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6DA2D1-3249-4EF9-AD5B-E456F6E511E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9532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DRAFT AND CONFIDENTIAL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F6ED89-93F7-4970-A29F-E5015ABA0B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2257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DRAFT AND CONFIDENTIAL 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DCEFAB-4488-4003-BF61-337F8F83EC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8766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DRAFT AND CONFIDENTIAL 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37329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DRAFT AND CONFIDENTIAL 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95747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DRAFT AND CONFIDENTIAL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C9D0CC-576B-4A9C-AB2F-28C9A5BC6A1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9705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DRAFT AND CONFIDENTIAL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C3A4A-82F2-49BD-8E04-D42C73C685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9171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DRAFT AND CONFIDENTIAL 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D9D9D9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D9D9D9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D9D9D9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D9D9D9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D9D9D9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.xml"/><Relationship Id="rId6" Type="http://schemas.openxmlformats.org/officeDocument/2006/relationships/hyperlink" Target="mailto:RA-edESSA@pa.gov" TargetMode="External"/><Relationship Id="rId5" Type="http://schemas.openxmlformats.org/officeDocument/2006/relationships/hyperlink" Target="http://www.education.pa.gov/Pages/Every-Student-Succeeds-Act.aspx#.V0CcBfkrLIU" TargetMode="Externa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2743200"/>
            <a:ext cx="8229600" cy="1828800"/>
          </a:xfrm>
        </p:spPr>
        <p:txBody>
          <a:bodyPr/>
          <a:lstStyle/>
          <a:p>
            <a:r>
              <a:rPr lang="en-US" sz="3200" b="1" dirty="0">
                <a:solidFill>
                  <a:schemeClr val="tx2"/>
                </a:solidFill>
              </a:rPr>
              <a:t>The Every Student Succeeds Act (ESSA): </a:t>
            </a:r>
            <a:br>
              <a:rPr lang="en-US" sz="3200" b="1" dirty="0">
                <a:solidFill>
                  <a:schemeClr val="tx2"/>
                </a:solidFill>
              </a:rPr>
            </a:br>
            <a:r>
              <a:rPr lang="en-US" sz="2600" b="1" dirty="0">
                <a:solidFill>
                  <a:schemeClr val="tx2"/>
                </a:solidFill>
              </a:rPr>
              <a:t>Pennsylvania’s </a:t>
            </a:r>
            <a:r>
              <a:rPr lang="en-US" sz="2600" b="1" dirty="0">
                <a:solidFill>
                  <a:schemeClr val="tx1"/>
                </a:solidFill>
              </a:rPr>
              <a:t>Proposed </a:t>
            </a:r>
            <a:r>
              <a:rPr lang="en-US" sz="2600" b="1" dirty="0">
                <a:solidFill>
                  <a:schemeClr val="tx2"/>
                </a:solidFill>
              </a:rPr>
              <a:t>Consolidated State Plan</a:t>
            </a:r>
            <a:br>
              <a:rPr lang="en-US" sz="3200" b="1" dirty="0">
                <a:solidFill>
                  <a:schemeClr val="tx2"/>
                </a:solidFill>
              </a:rPr>
            </a:br>
            <a:r>
              <a:rPr lang="en-US" sz="1600" dirty="0">
                <a:solidFill>
                  <a:schemeClr val="tx2"/>
                </a:solidFill>
              </a:rPr>
              <a:t>Submitted to the </a:t>
            </a:r>
            <a:br>
              <a:rPr lang="en-US" sz="1600" dirty="0">
                <a:solidFill>
                  <a:schemeClr val="tx2"/>
                </a:solidFill>
              </a:rPr>
            </a:br>
            <a:r>
              <a:rPr lang="en-US" sz="1600" dirty="0">
                <a:solidFill>
                  <a:schemeClr val="tx2"/>
                </a:solidFill>
              </a:rPr>
              <a:t>United States Department of Education </a:t>
            </a:r>
            <a:br>
              <a:rPr lang="en-US" sz="1600" dirty="0">
                <a:solidFill>
                  <a:schemeClr val="tx2"/>
                </a:solidFill>
              </a:rPr>
            </a:br>
            <a:r>
              <a:rPr lang="en-US" sz="1600" dirty="0">
                <a:solidFill>
                  <a:schemeClr val="tx2"/>
                </a:solidFill>
              </a:rPr>
              <a:t>on September 18, 2017</a:t>
            </a:r>
            <a:br>
              <a:rPr lang="en-US" sz="1600" dirty="0">
                <a:solidFill>
                  <a:schemeClr val="tx2"/>
                </a:solidFill>
              </a:rPr>
            </a:br>
            <a:br>
              <a:rPr lang="en-US" sz="1600" dirty="0">
                <a:solidFill>
                  <a:schemeClr val="tx2"/>
                </a:solidFill>
              </a:rPr>
            </a:br>
            <a:r>
              <a:rPr lang="en-US" sz="3200" b="1" dirty="0">
                <a:solidFill>
                  <a:schemeClr val="tx2"/>
                </a:solidFill>
              </a:rPr>
              <a:t>Presentation to </a:t>
            </a:r>
            <a:br>
              <a:rPr lang="en-US" sz="3200" b="1" dirty="0">
                <a:solidFill>
                  <a:schemeClr val="tx2"/>
                </a:solidFill>
              </a:rPr>
            </a:br>
            <a:r>
              <a:rPr lang="en-US" sz="3200" b="1" dirty="0">
                <a:solidFill>
                  <a:schemeClr val="tx2"/>
                </a:solidFill>
              </a:rPr>
              <a:t>Special Education Fellows</a:t>
            </a:r>
            <a:br>
              <a:rPr lang="en-US" sz="3200" b="1" dirty="0">
                <a:solidFill>
                  <a:schemeClr val="tx2"/>
                </a:solidFill>
              </a:rPr>
            </a:br>
            <a:r>
              <a:rPr lang="en-US" sz="1800" b="1" dirty="0">
                <a:solidFill>
                  <a:schemeClr val="tx2"/>
                </a:solidFill>
              </a:rPr>
              <a:t>October 12, 2017</a:t>
            </a:r>
            <a:br>
              <a:rPr lang="en-US" sz="3200" b="1" dirty="0">
                <a:solidFill>
                  <a:schemeClr val="tx2"/>
                </a:solidFill>
              </a:rPr>
            </a:br>
            <a:endParaRPr lang="en-US" sz="3200" b="1" dirty="0">
              <a:solidFill>
                <a:schemeClr val="tx2"/>
              </a:solidFill>
            </a:endParaRPr>
          </a:p>
        </p:txBody>
      </p:sp>
      <p:pic>
        <p:nvPicPr>
          <p:cNvPr id="2050" name="Picture 15" title="Title slid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5851525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37204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blue 50% 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2057"/>
            <a:ext cx="8229599" cy="4307743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en-US" sz="2400" b="1" dirty="0"/>
              <a:t>Graduation rate:</a:t>
            </a:r>
          </a:p>
          <a:p>
            <a:pPr>
              <a:spcBef>
                <a:spcPts val="0"/>
              </a:spcBef>
              <a:defRPr/>
            </a:pPr>
            <a:r>
              <a:rPr lang="en-US" sz="2400" dirty="0"/>
              <a:t>ESSA requires use of four-year adjusted cohort rate</a:t>
            </a:r>
          </a:p>
          <a:p>
            <a:pPr>
              <a:spcBef>
                <a:spcPts val="0"/>
              </a:spcBef>
              <a:defRPr/>
            </a:pPr>
            <a:r>
              <a:rPr lang="en-US" sz="2400" dirty="0"/>
              <a:t>Schools with a graduation rate of 67 percent or below identified as Comprehensive and Support Schools (CSI)</a:t>
            </a:r>
          </a:p>
          <a:p>
            <a:pPr>
              <a:spcBef>
                <a:spcPts val="0"/>
              </a:spcBef>
              <a:defRPr/>
            </a:pPr>
            <a:r>
              <a:rPr lang="en-US" sz="2400" dirty="0"/>
              <a:t>Pennsylvania will propose greater of four- or five-year cohort rate 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r>
              <a:rPr lang="en-US" sz="2400" dirty="0"/>
              <a:t> </a:t>
            </a:r>
          </a:p>
          <a:p>
            <a:pPr>
              <a:defRPr/>
            </a:pPr>
            <a:endParaRPr lang="en-US" dirty="0"/>
          </a:p>
          <a:p>
            <a:pPr marL="457200" lvl="1" indent="0" algn="ctr">
              <a:buFontTx/>
              <a:buNone/>
              <a:defRPr/>
            </a:pPr>
            <a:endParaRPr lang="en-US" dirty="0"/>
          </a:p>
          <a:p>
            <a:pPr lvl="1">
              <a:defRPr/>
            </a:pPr>
            <a:endParaRPr lang="en-US" dirty="0"/>
          </a:p>
        </p:txBody>
      </p:sp>
      <p:sp>
        <p:nvSpPr>
          <p:cNvPr id="4102" name="TextBox 17"/>
          <p:cNvSpPr txBox="1">
            <a:spLocks noChangeArrowheads="1"/>
          </p:cNvSpPr>
          <p:nvPr/>
        </p:nvSpPr>
        <p:spPr bwMode="auto">
          <a:xfrm>
            <a:off x="635000" y="436713"/>
            <a:ext cx="787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</a:rPr>
              <a:t>Section 1: Long-term Goals, G</a:t>
            </a:r>
            <a:r>
              <a:rPr lang="en-US" altLang="en-US" sz="2400" b="1" dirty="0">
                <a:solidFill>
                  <a:schemeClr val="bg1"/>
                </a:solidFill>
                <a:latin typeface="+mj-lt"/>
              </a:rPr>
              <a:t>raduation Rate  </a:t>
            </a:r>
          </a:p>
        </p:txBody>
      </p:sp>
      <p:pic>
        <p:nvPicPr>
          <p:cNvPr id="9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172200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2640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blue 50% 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TextBox 17"/>
          <p:cNvSpPr txBox="1">
            <a:spLocks noChangeArrowheads="1"/>
          </p:cNvSpPr>
          <p:nvPr/>
        </p:nvSpPr>
        <p:spPr bwMode="auto">
          <a:xfrm>
            <a:off x="635000" y="436713"/>
            <a:ext cx="787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</a:rPr>
              <a:t>Section 1: Long-term Goals, G</a:t>
            </a:r>
            <a:r>
              <a:rPr lang="en-US" altLang="en-US" sz="2400" b="1" dirty="0">
                <a:solidFill>
                  <a:schemeClr val="bg1"/>
                </a:solidFill>
                <a:latin typeface="+mj-lt"/>
              </a:rPr>
              <a:t>raduation Rate </a:t>
            </a:r>
          </a:p>
        </p:txBody>
      </p:sp>
      <p:pic>
        <p:nvPicPr>
          <p:cNvPr id="9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172200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163596"/>
              </p:ext>
            </p:extLst>
          </p:nvPr>
        </p:nvGraphicFramePr>
        <p:xfrm>
          <a:off x="457200" y="1600196"/>
          <a:ext cx="8229601" cy="399869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205326">
                  <a:extLst>
                    <a:ext uri="{9D8B030D-6E8A-4147-A177-3AD203B41FA5}">
                      <a16:colId xmlns:a16="http://schemas.microsoft.com/office/drawing/2014/main" val="1385005039"/>
                    </a:ext>
                  </a:extLst>
                </a:gridCol>
                <a:gridCol w="2011315">
                  <a:extLst>
                    <a:ext uri="{9D8B030D-6E8A-4147-A177-3AD203B41FA5}">
                      <a16:colId xmlns:a16="http://schemas.microsoft.com/office/drawing/2014/main" val="2786539178"/>
                    </a:ext>
                  </a:extLst>
                </a:gridCol>
                <a:gridCol w="2012960">
                  <a:extLst>
                    <a:ext uri="{9D8B030D-6E8A-4147-A177-3AD203B41FA5}">
                      <a16:colId xmlns:a16="http://schemas.microsoft.com/office/drawing/2014/main" val="2037688508"/>
                    </a:ext>
                  </a:extLst>
                </a:gridCol>
              </a:tblGrid>
              <a:tr h="5334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Subgroup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Baseline</a:t>
                      </a:r>
                      <a:r>
                        <a:rPr lang="en-US" sz="1100" b="1" baseline="0" dirty="0">
                          <a:effectLst/>
                        </a:rPr>
                        <a:t> – </a:t>
                      </a:r>
                      <a:r>
                        <a:rPr lang="en-US" sz="1100" b="1" dirty="0">
                          <a:effectLst/>
                        </a:rPr>
                        <a:t>2014-15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Long-term goals</a:t>
                      </a:r>
                      <a:r>
                        <a:rPr lang="en-US" sz="1100" b="1" baseline="0" dirty="0">
                          <a:effectLst/>
                        </a:rPr>
                        <a:t> – </a:t>
                      </a:r>
                      <a:r>
                        <a:rPr lang="en-US" sz="1100" b="1" dirty="0">
                          <a:effectLst/>
                        </a:rPr>
                        <a:t>2029-30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77597600"/>
                  </a:ext>
                </a:extLst>
              </a:tr>
              <a:tr h="31502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All students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84.8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92.4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73783897"/>
                  </a:ext>
                </a:extLst>
              </a:tr>
              <a:tr h="31502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White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89.3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94.7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62173726"/>
                  </a:ext>
                </a:extLst>
              </a:tr>
              <a:tr h="31502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African-American/Black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71.8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85.9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20639412"/>
                  </a:ext>
                </a:extLst>
              </a:tr>
              <a:tr h="31502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Hispanic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69.5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84.8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65654096"/>
                  </a:ext>
                </a:extLst>
              </a:tr>
              <a:tr h="31502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Asian (not Hispanic)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90.7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95.3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23432139"/>
                  </a:ext>
                </a:extLst>
              </a:tr>
              <a:tr h="31502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American Indian or Alaskan Native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76.2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88.1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60058081"/>
                  </a:ext>
                </a:extLst>
              </a:tr>
              <a:tr h="31502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Multi-Racial (not Hispanic)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76.4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88.2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73436998"/>
                  </a:ext>
                </a:extLst>
              </a:tr>
              <a:tr h="31502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Hawaiian Native/Pacific Islander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90.7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95.3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45248272"/>
                  </a:ext>
                </a:extLst>
              </a:tr>
              <a:tr h="31502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Students with Disabilities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71.5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85.8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2461203"/>
                  </a:ext>
                </a:extLst>
              </a:tr>
              <a:tr h="31502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English Learners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62.6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81.3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90808127"/>
                  </a:ext>
                </a:extLst>
              </a:tr>
              <a:tr h="31502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Economically Disadvantaged Students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75.9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88.0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0660884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35000" y="1152626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Four-year adjusted cohort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6792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blue 50% 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618" y="1157209"/>
            <a:ext cx="8229600" cy="47244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en-US" sz="2400" b="1" dirty="0"/>
              <a:t>Highlights: 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Ensure diversity of perspectives from education stakeholders (parents and families, educators, legislators, community leaders, education advocates, researchers, experts, and others)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Specify the system for collection and approval of           consolidated LEA plans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Describe the Department’s protocol to monitor LEA compliance with ESSA requirements </a:t>
            </a:r>
            <a:br>
              <a:rPr lang="en-US" sz="2200" dirty="0"/>
            </a:br>
            <a:endParaRPr lang="en-US" sz="2400" b="1" dirty="0"/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2400" b="1" dirty="0"/>
              <a:t>Revisions to the final proposed plan:  </a:t>
            </a:r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200" dirty="0">
                <a:ea typeface="Verdana" pitchFamily="34" charset="0"/>
                <a:cs typeface="Arial" charset="0"/>
              </a:rPr>
              <a:t>Added description of Phase Four of stakeholder engagement activities</a:t>
            </a:r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200" dirty="0">
                <a:ea typeface="Verdana" pitchFamily="34" charset="0"/>
                <a:cs typeface="Arial" charset="0"/>
              </a:rPr>
              <a:t>Added description and discussion of public comment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altLang="en-US" sz="2400" dirty="0">
              <a:ea typeface="Verdana" pitchFamily="34" charset="0"/>
              <a:cs typeface="Arial" charset="0"/>
            </a:endParaRPr>
          </a:p>
        </p:txBody>
      </p:sp>
      <p:sp>
        <p:nvSpPr>
          <p:cNvPr id="4102" name="TextBox 17"/>
          <p:cNvSpPr txBox="1">
            <a:spLocks noChangeArrowheads="1"/>
          </p:cNvSpPr>
          <p:nvPr/>
        </p:nvSpPr>
        <p:spPr bwMode="auto">
          <a:xfrm>
            <a:off x="635000" y="436714"/>
            <a:ext cx="787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  <a:latin typeface="+mj-lt"/>
              </a:rPr>
              <a:t>Section 2: Consultation &amp; Performance Management</a:t>
            </a:r>
          </a:p>
        </p:txBody>
      </p:sp>
      <p:pic>
        <p:nvPicPr>
          <p:cNvPr id="9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172200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99523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blue 50% 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1822" y="1485900"/>
            <a:ext cx="8229600" cy="47244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en-US" altLang="en-US" sz="2400" b="1" dirty="0">
                <a:ea typeface="Verdana" pitchFamily="34" charset="0"/>
                <a:cs typeface="Arial" charset="0"/>
              </a:rPr>
              <a:t>The Department engaged stakeholders across PA:</a:t>
            </a:r>
            <a:r>
              <a:rPr lang="en-US" altLang="en-US" sz="2400" dirty="0">
                <a:ea typeface="Verdana" pitchFamily="34" charset="0"/>
                <a:cs typeface="Arial" charset="0"/>
              </a:rPr>
              <a:t> </a:t>
            </a:r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ea typeface="Verdana" pitchFamily="34" charset="0"/>
                <a:cs typeface="Arial" charset="0"/>
              </a:rPr>
              <a:t>Stakeholder workgroups on four key issues (assessment, accountability and school improvement, educator preparation, and educator evaluation)</a:t>
            </a:r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ea typeface="Verdana" pitchFamily="34" charset="0"/>
                <a:cs typeface="Arial" charset="0"/>
              </a:rPr>
              <a:t>Regular briefings with leadership and staff of the PA Senate and House Education committees</a:t>
            </a:r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ea typeface="Verdana" pitchFamily="34" charset="0"/>
                <a:cs typeface="Arial" charset="0"/>
              </a:rPr>
              <a:t>Statewide listening tour (six forums)</a:t>
            </a:r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ea typeface="Verdana" pitchFamily="34" charset="0"/>
                <a:cs typeface="Arial" charset="0"/>
              </a:rPr>
              <a:t>More than 35 presentations at meetings and events</a:t>
            </a:r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ea typeface="Verdana" pitchFamily="34" charset="0"/>
                <a:cs typeface="Arial" charset="0"/>
              </a:rPr>
              <a:t>Solicited public comment for a 30-day period from August 2 through August 31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en-US" altLang="en-US" sz="2400" dirty="0">
              <a:ea typeface="Verdana" pitchFamily="34" charset="0"/>
              <a:cs typeface="Arial" charset="0"/>
            </a:endParaRPr>
          </a:p>
        </p:txBody>
      </p:sp>
      <p:sp>
        <p:nvSpPr>
          <p:cNvPr id="4102" name="TextBox 17"/>
          <p:cNvSpPr txBox="1">
            <a:spLocks noChangeArrowheads="1"/>
          </p:cNvSpPr>
          <p:nvPr/>
        </p:nvSpPr>
        <p:spPr bwMode="auto">
          <a:xfrm>
            <a:off x="635000" y="436714"/>
            <a:ext cx="787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  <a:latin typeface="+mj-lt"/>
              </a:rPr>
              <a:t>Section 2: Consultation &amp; Performance Management</a:t>
            </a:r>
          </a:p>
        </p:txBody>
      </p:sp>
      <p:pic>
        <p:nvPicPr>
          <p:cNvPr id="9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172200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34034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blue 50% 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5545" y="1752600"/>
            <a:ext cx="8229600" cy="3830782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en-US" altLang="en-US" sz="2400" b="1" dirty="0">
                <a:ea typeface="Verdana" pitchFamily="34" charset="0"/>
                <a:cs typeface="Arial" charset="0"/>
              </a:rPr>
              <a:t>Public Comment </a:t>
            </a:r>
          </a:p>
          <a:p>
            <a:pPr>
              <a:spcBef>
                <a:spcPts val="0"/>
              </a:spcBef>
              <a:defRPr/>
            </a:pPr>
            <a:r>
              <a:rPr lang="en-US" altLang="en-US" sz="2200" dirty="0">
                <a:ea typeface="Verdana" pitchFamily="34" charset="0"/>
                <a:cs typeface="Arial" charset="0"/>
              </a:rPr>
              <a:t>Public comments were accepted through an online survey and dedicated email account</a:t>
            </a:r>
          </a:p>
          <a:p>
            <a:pPr>
              <a:spcBef>
                <a:spcPts val="0"/>
              </a:spcBef>
              <a:defRPr/>
            </a:pPr>
            <a:r>
              <a:rPr lang="en-US" sz="2200" dirty="0"/>
              <a:t>A total of 445 comments were received 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2200" dirty="0"/>
              <a:t>368 individuals submitted comments through the online survey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2200" dirty="0"/>
              <a:t>46 organizations and 31 individuals submitted written comments through the dedicated email account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2200" dirty="0"/>
              <a:t>All comments will posted on the Department’s ESSA website</a:t>
            </a:r>
          </a:p>
          <a:p>
            <a:pPr marL="57150" indent="0">
              <a:spcBef>
                <a:spcPts val="0"/>
              </a:spcBef>
              <a:buNone/>
              <a:defRPr/>
            </a:pPr>
            <a:r>
              <a:rPr lang="en-US" sz="2200" dirty="0">
                <a:solidFill>
                  <a:srgbClr val="FF0000"/>
                </a:solidFill>
              </a:rPr>
              <a:t> </a:t>
            </a:r>
          </a:p>
          <a:p>
            <a:pPr>
              <a:spcBef>
                <a:spcPts val="0"/>
              </a:spcBef>
              <a:defRPr/>
            </a:pPr>
            <a:endParaRPr lang="en-US" sz="2200" dirty="0"/>
          </a:p>
        </p:txBody>
      </p:sp>
      <p:sp>
        <p:nvSpPr>
          <p:cNvPr id="4102" name="TextBox 17"/>
          <p:cNvSpPr txBox="1">
            <a:spLocks noChangeArrowheads="1"/>
          </p:cNvSpPr>
          <p:nvPr/>
        </p:nvSpPr>
        <p:spPr bwMode="auto">
          <a:xfrm>
            <a:off x="635000" y="436714"/>
            <a:ext cx="787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  <a:latin typeface="+mj-lt"/>
              </a:rPr>
              <a:t>Section 2: Consultation &amp; Performance Management</a:t>
            </a:r>
          </a:p>
        </p:txBody>
      </p:sp>
      <p:pic>
        <p:nvPicPr>
          <p:cNvPr id="9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172200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93614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blue 50% 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0101"/>
            <a:ext cx="8229600" cy="4856018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en-US" altLang="en-US" sz="2400" dirty="0">
                <a:ea typeface="Verdana" pitchFamily="34" charset="0"/>
                <a:cs typeface="Arial" charset="0"/>
              </a:rPr>
              <a:t>Public Comment </a:t>
            </a:r>
          </a:p>
          <a:p>
            <a:pPr marL="57150" indent="0">
              <a:spcBef>
                <a:spcPts val="0"/>
              </a:spcBef>
              <a:buNone/>
              <a:defRPr/>
            </a:pPr>
            <a:r>
              <a:rPr lang="en-US" sz="2200" dirty="0">
                <a:solidFill>
                  <a:srgbClr val="FF0000"/>
                </a:solidFill>
              </a:rPr>
              <a:t> </a:t>
            </a:r>
          </a:p>
          <a:p>
            <a:pPr>
              <a:spcBef>
                <a:spcPts val="0"/>
              </a:spcBef>
              <a:defRPr/>
            </a:pPr>
            <a:endParaRPr lang="en-US" sz="2200" dirty="0"/>
          </a:p>
        </p:txBody>
      </p:sp>
      <p:sp>
        <p:nvSpPr>
          <p:cNvPr id="4102" name="TextBox 17"/>
          <p:cNvSpPr txBox="1">
            <a:spLocks noChangeArrowheads="1"/>
          </p:cNvSpPr>
          <p:nvPr/>
        </p:nvSpPr>
        <p:spPr bwMode="auto">
          <a:xfrm>
            <a:off x="635000" y="436714"/>
            <a:ext cx="787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  <a:latin typeface="+mj-lt"/>
              </a:rPr>
              <a:t>Section 2: Consultation &amp; Performance Management</a:t>
            </a:r>
          </a:p>
        </p:txBody>
      </p:sp>
      <p:pic>
        <p:nvPicPr>
          <p:cNvPr id="9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172200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7EC97C4-EACE-4DF8-BA2A-A4A495AA18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2715468"/>
            <a:ext cx="3987130" cy="345673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5A38266-E087-4F2A-801C-38B8AA07E8B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39295" y="2988985"/>
            <a:ext cx="3907875" cy="297510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F74A16F-3EC8-4D66-A739-7046D1840AFD}"/>
              </a:ext>
            </a:extLst>
          </p:cNvPr>
          <p:cNvSpPr txBox="1"/>
          <p:nvPr/>
        </p:nvSpPr>
        <p:spPr>
          <a:xfrm>
            <a:off x="990600" y="1757415"/>
            <a:ext cx="2743200" cy="646331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Role/sector of </a:t>
            </a:r>
          </a:p>
          <a:p>
            <a:pPr algn="ctr"/>
            <a:r>
              <a:rPr lang="en-US" dirty="0"/>
              <a:t>survey respondent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05F65AD-96F6-4713-A4CD-E90CCFEA5439}"/>
              </a:ext>
            </a:extLst>
          </p:cNvPr>
          <p:cNvSpPr txBox="1"/>
          <p:nvPr/>
        </p:nvSpPr>
        <p:spPr>
          <a:xfrm>
            <a:off x="5334000" y="1756979"/>
            <a:ext cx="2743200" cy="646331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Type of community of  survey respondent </a:t>
            </a:r>
          </a:p>
        </p:txBody>
      </p:sp>
    </p:spTree>
    <p:extLst>
      <p:ext uri="{BB962C8B-B14F-4D97-AF65-F5344CB8AC3E}">
        <p14:creationId xmlns:p14="http://schemas.microsoft.com/office/powerpoint/2010/main" val="9806227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blue 50% 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0536"/>
            <a:ext cx="8229600" cy="41910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en-US" sz="2400" b="1" dirty="0"/>
              <a:t>Highlights: </a:t>
            </a:r>
          </a:p>
          <a:p>
            <a:pPr>
              <a:spcBef>
                <a:spcPts val="0"/>
              </a:spcBef>
              <a:defRPr/>
            </a:pPr>
            <a:r>
              <a:rPr lang="en-US" sz="2200" dirty="0"/>
              <a:t>Inform balanced, coherent accountability system</a:t>
            </a:r>
          </a:p>
          <a:p>
            <a:pPr>
              <a:spcBef>
                <a:spcPts val="0"/>
              </a:spcBef>
              <a:defRPr/>
            </a:pPr>
            <a:r>
              <a:rPr lang="en-US" sz="2200" dirty="0"/>
              <a:t>Ensure language access and accommodations</a:t>
            </a:r>
          </a:p>
          <a:p>
            <a:pPr>
              <a:spcBef>
                <a:spcPts val="0"/>
              </a:spcBef>
              <a:defRPr/>
            </a:pPr>
            <a:r>
              <a:rPr lang="en-US" sz="2200" dirty="0"/>
              <a:t>On August 14, Governor Tom Wolf and Secretary Pedro Rivera announced a 20 percent reduction in PSSA testing in English language arts and mathematics for students in grades 3 through 8</a:t>
            </a:r>
            <a:br>
              <a:rPr lang="en-US" sz="2400" dirty="0"/>
            </a:br>
            <a:endParaRPr lang="en-US" sz="2400" dirty="0"/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2400" b="1" dirty="0"/>
              <a:t>Revisions to the final proposed plan:  </a:t>
            </a:r>
          </a:p>
          <a:p>
            <a:pPr>
              <a:spcBef>
                <a:spcPts val="0"/>
              </a:spcBef>
              <a:defRPr/>
            </a:pPr>
            <a:r>
              <a:rPr lang="en-US" sz="2200" dirty="0"/>
              <a:t>Clarified why Pennsylvania is not choosing to exercise the double testing exception for 8th grade Algebra I students</a:t>
            </a:r>
          </a:p>
          <a:p>
            <a:pPr>
              <a:spcBef>
                <a:spcPts val="0"/>
              </a:spcBef>
              <a:defRPr/>
            </a:pPr>
            <a:endParaRPr lang="en-US" sz="2400" dirty="0"/>
          </a:p>
          <a:p>
            <a:pPr>
              <a:defRPr/>
            </a:pPr>
            <a:endParaRPr lang="en-US" sz="2800" dirty="0"/>
          </a:p>
          <a:p>
            <a:pPr>
              <a:defRPr/>
            </a:pPr>
            <a:endParaRPr lang="en-US" sz="28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r>
              <a:rPr lang="en-US" sz="2400" dirty="0"/>
              <a:t> </a:t>
            </a:r>
          </a:p>
          <a:p>
            <a:pPr>
              <a:defRPr/>
            </a:pPr>
            <a:endParaRPr lang="en-US" dirty="0"/>
          </a:p>
          <a:p>
            <a:pPr marL="457200" lvl="1" indent="0" algn="ctr">
              <a:buFontTx/>
              <a:buNone/>
              <a:defRPr/>
            </a:pPr>
            <a:endParaRPr lang="en-US" dirty="0"/>
          </a:p>
          <a:p>
            <a:pPr lvl="1">
              <a:defRPr/>
            </a:pPr>
            <a:endParaRPr lang="en-US" dirty="0"/>
          </a:p>
        </p:txBody>
      </p:sp>
      <p:sp>
        <p:nvSpPr>
          <p:cNvPr id="4102" name="TextBox 17"/>
          <p:cNvSpPr txBox="1">
            <a:spLocks noChangeArrowheads="1"/>
          </p:cNvSpPr>
          <p:nvPr/>
        </p:nvSpPr>
        <p:spPr bwMode="auto">
          <a:xfrm>
            <a:off x="635000" y="436713"/>
            <a:ext cx="787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  <a:latin typeface="+mj-lt"/>
              </a:rPr>
              <a:t>Section 3: Academic Assessments </a:t>
            </a:r>
          </a:p>
        </p:txBody>
      </p:sp>
      <p:pic>
        <p:nvPicPr>
          <p:cNvPr id="9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172200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78494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blue 50% 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255" y="2004002"/>
            <a:ext cx="8229600" cy="3329998"/>
          </a:xfrm>
        </p:spPr>
        <p:txBody>
          <a:bodyPr/>
          <a:lstStyle/>
          <a:p>
            <a:pPr marL="0" indent="0" eaLnBrk="1" fontAlgn="auto" hangingPunct="1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en-US" altLang="en-US" sz="2400" b="1" dirty="0">
                <a:ea typeface="Verdana" pitchFamily="34" charset="0"/>
                <a:cs typeface="Arial" charset="0"/>
              </a:rPr>
              <a:t>Pennsylvania’s standardized assessments for ESSA accountability: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ea typeface="Verdana" pitchFamily="34" charset="0"/>
                <a:cs typeface="Arial" charset="0"/>
              </a:rPr>
              <a:t>PA System of School Assessment (PSSA) in grades 3-8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ea typeface="Verdana" pitchFamily="34" charset="0"/>
                <a:cs typeface="Arial" charset="0"/>
              </a:rPr>
              <a:t>Keystone Exams in high school 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ea typeface="Verdana" pitchFamily="34" charset="0"/>
                <a:cs typeface="Arial" charset="0"/>
              </a:rPr>
              <a:t>PA Alternate System of Assessment (PASA)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defRPr/>
            </a:pPr>
            <a:r>
              <a:rPr lang="en-US" altLang="en-US" sz="2400" dirty="0">
                <a:ea typeface="Verdana" pitchFamily="34" charset="0"/>
                <a:cs typeface="Arial" charset="0"/>
              </a:rPr>
              <a:t>Aligned to college and career ready standards</a:t>
            </a:r>
          </a:p>
          <a:p>
            <a:pPr marL="457200" lvl="1" indent="0">
              <a:buNone/>
              <a:defRPr/>
            </a:pPr>
            <a:endParaRPr lang="en-US" dirty="0"/>
          </a:p>
        </p:txBody>
      </p:sp>
      <p:sp>
        <p:nvSpPr>
          <p:cNvPr id="4102" name="TextBox 17"/>
          <p:cNvSpPr txBox="1">
            <a:spLocks noChangeArrowheads="1"/>
          </p:cNvSpPr>
          <p:nvPr/>
        </p:nvSpPr>
        <p:spPr bwMode="auto">
          <a:xfrm>
            <a:off x="635000" y="436713"/>
            <a:ext cx="787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  <a:latin typeface="+mj-lt"/>
              </a:rPr>
              <a:t>Section 3: Academic Assessments </a:t>
            </a:r>
          </a:p>
        </p:txBody>
      </p:sp>
      <p:pic>
        <p:nvPicPr>
          <p:cNvPr id="9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172200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85893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blue 50% 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2387"/>
            <a:ext cx="8229600" cy="51054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sz="2400" b="1" dirty="0"/>
              <a:t>Notes on Assessment: </a:t>
            </a:r>
          </a:p>
          <a:p>
            <a:pPr>
              <a:defRPr/>
            </a:pPr>
            <a:r>
              <a:rPr lang="en-US" sz="2400" dirty="0"/>
              <a:t>As ESSA requires states to develop additional assessment for these students, PDE is not currently pursuing exception to eliminate double testing for 8</a:t>
            </a:r>
            <a:r>
              <a:rPr lang="en-US" sz="2400" baseline="30000" dirty="0"/>
              <a:t>th</a:t>
            </a:r>
            <a:r>
              <a:rPr lang="en-US" sz="2400" dirty="0"/>
              <a:t> grade math assessment</a:t>
            </a:r>
          </a:p>
          <a:p>
            <a:pPr>
              <a:defRPr/>
            </a:pPr>
            <a:r>
              <a:rPr lang="en-US" altLang="en-US" sz="2400" dirty="0">
                <a:ea typeface="Verdana" pitchFamily="34" charset="0"/>
                <a:cs typeface="Arial" charset="0"/>
              </a:rPr>
              <a:t>PA will continue to provide side-by-side assessment materials in Spanish</a:t>
            </a: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r>
              <a:rPr lang="en-US" sz="2400" dirty="0"/>
              <a:t> </a:t>
            </a:r>
          </a:p>
          <a:p>
            <a:pPr>
              <a:defRPr/>
            </a:pPr>
            <a:endParaRPr lang="en-US" dirty="0"/>
          </a:p>
          <a:p>
            <a:pPr marL="457200" lvl="1" indent="0" algn="ctr">
              <a:buFontTx/>
              <a:buNone/>
              <a:defRPr/>
            </a:pPr>
            <a:endParaRPr lang="en-US" dirty="0"/>
          </a:p>
          <a:p>
            <a:pPr lvl="1">
              <a:defRPr/>
            </a:pPr>
            <a:endParaRPr lang="en-US" dirty="0"/>
          </a:p>
        </p:txBody>
      </p:sp>
      <p:sp>
        <p:nvSpPr>
          <p:cNvPr id="4102" name="TextBox 17"/>
          <p:cNvSpPr txBox="1">
            <a:spLocks noChangeArrowheads="1"/>
          </p:cNvSpPr>
          <p:nvPr/>
        </p:nvSpPr>
        <p:spPr bwMode="auto">
          <a:xfrm>
            <a:off x="609600" y="432619"/>
            <a:ext cx="7747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</a:rPr>
              <a:t>Section 3: Academic Assessments</a:t>
            </a:r>
          </a:p>
        </p:txBody>
      </p:sp>
      <p:pic>
        <p:nvPicPr>
          <p:cNvPr id="9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172200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43963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blue 50% 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1910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en-US" sz="2400" b="1" dirty="0"/>
              <a:t>Highlights: </a:t>
            </a:r>
          </a:p>
          <a:p>
            <a:pPr>
              <a:spcBef>
                <a:spcPts val="0"/>
              </a:spcBef>
              <a:defRPr/>
            </a:pPr>
            <a:r>
              <a:rPr lang="en-US" sz="2400" dirty="0"/>
              <a:t>Ensure fair, transparent, and appropriate accountability determinations</a:t>
            </a:r>
          </a:p>
          <a:p>
            <a:pPr>
              <a:spcBef>
                <a:spcPts val="0"/>
              </a:spcBef>
              <a:defRPr/>
            </a:pPr>
            <a:r>
              <a:rPr lang="en-US" sz="2400" dirty="0"/>
              <a:t>Shift focus from prescription to appropriate flexibility and support</a:t>
            </a:r>
          </a:p>
          <a:p>
            <a:pPr>
              <a:spcBef>
                <a:spcPts val="0"/>
              </a:spcBef>
              <a:defRPr/>
            </a:pPr>
            <a:r>
              <a:rPr lang="en-US" sz="2400" dirty="0"/>
              <a:t>Align state and federal reporting</a:t>
            </a:r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r>
              <a:rPr lang="en-US" sz="2400" dirty="0"/>
              <a:t> </a:t>
            </a:r>
          </a:p>
          <a:p>
            <a:pPr>
              <a:defRPr/>
            </a:pPr>
            <a:endParaRPr lang="en-US" dirty="0"/>
          </a:p>
          <a:p>
            <a:pPr marL="457200" lvl="1" indent="0" algn="ctr">
              <a:buFontTx/>
              <a:buNone/>
              <a:defRPr/>
            </a:pPr>
            <a:endParaRPr lang="en-US" dirty="0"/>
          </a:p>
          <a:p>
            <a:pPr lvl="1">
              <a:defRPr/>
            </a:pPr>
            <a:endParaRPr lang="en-US" dirty="0"/>
          </a:p>
        </p:txBody>
      </p:sp>
      <p:sp>
        <p:nvSpPr>
          <p:cNvPr id="4102" name="TextBox 17"/>
          <p:cNvSpPr txBox="1">
            <a:spLocks noChangeArrowheads="1"/>
          </p:cNvSpPr>
          <p:nvPr/>
        </p:nvSpPr>
        <p:spPr bwMode="auto">
          <a:xfrm>
            <a:off x="635000" y="436713"/>
            <a:ext cx="787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  <a:latin typeface="+mj-lt"/>
              </a:rPr>
              <a:t>Section 4: Accountability, Support, and Improvement</a:t>
            </a:r>
          </a:p>
        </p:txBody>
      </p:sp>
      <p:pic>
        <p:nvPicPr>
          <p:cNvPr id="9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172200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0807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5" title="Title slid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5851525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2"/>
          <p:cNvSpPr txBox="1">
            <a:spLocks/>
          </p:cNvSpPr>
          <p:nvPr/>
        </p:nvSpPr>
        <p:spPr bwMode="auto">
          <a:xfrm>
            <a:off x="685800" y="381000"/>
            <a:ext cx="8229600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D9D9D9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D9D9D9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D9D9D9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D9D9D9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2400" b="1" kern="0" dirty="0">
                <a:ea typeface="Verdana" pitchFamily="34" charset="0"/>
                <a:cs typeface="Verdana" pitchFamily="34" charset="0"/>
              </a:rPr>
              <a:t>What is ESSA?</a:t>
            </a:r>
            <a:endParaRPr lang="en-US" sz="2400" kern="0" dirty="0"/>
          </a:p>
        </p:txBody>
      </p:sp>
      <p:sp>
        <p:nvSpPr>
          <p:cNvPr id="7" name="Rectangle 6"/>
          <p:cNvSpPr/>
          <p:nvPr/>
        </p:nvSpPr>
        <p:spPr>
          <a:xfrm>
            <a:off x="304800" y="1500188"/>
            <a:ext cx="82296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The Every Student Succeeds Act (ESSA), reauthorizes the Elementary and Secondary Education Act (ESEA), first passed in 1965; and replaces the No Child Left Behind Act (NCLB), passed in 2002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Whether ESEA, NCLB, or ESSA, the underlying goal remains: promote equal educational opportunity for traditionally underserved children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The following presentation outlines the Pennsylvania Department of Education’s proposed ESSA Consolidated State Plan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Signed by the governor and submitted to USDE on September 18, 2017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7784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blue 50% 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036" y="1335734"/>
            <a:ext cx="8229600" cy="4836466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en-US" sz="2400" b="1" dirty="0"/>
              <a:t>Revisions to the final proposed plan:  </a:t>
            </a:r>
          </a:p>
          <a:p>
            <a:pPr>
              <a:spcBef>
                <a:spcPts val="0"/>
              </a:spcBef>
              <a:defRPr/>
            </a:pPr>
            <a:r>
              <a:rPr lang="en-US" sz="2200" dirty="0"/>
              <a:t>Revised the description of the Career Readiness measure </a:t>
            </a:r>
          </a:p>
          <a:p>
            <a:pPr>
              <a:spcBef>
                <a:spcPts val="0"/>
              </a:spcBef>
              <a:defRPr/>
            </a:pPr>
            <a:r>
              <a:rPr lang="en-US" sz="2200" dirty="0"/>
              <a:t>Clarified the explanation of the minimum N of 20</a:t>
            </a:r>
          </a:p>
          <a:p>
            <a:pPr>
              <a:spcBef>
                <a:spcPts val="0"/>
              </a:spcBef>
              <a:defRPr/>
            </a:pPr>
            <a:r>
              <a:rPr lang="en-US" sz="2200" dirty="0"/>
              <a:t>Added additional data in the Appendix showing school and student exclusions at alternate minimum Ns of 15 and 30 </a:t>
            </a:r>
          </a:p>
          <a:p>
            <a:pPr>
              <a:spcBef>
                <a:spcPts val="0"/>
              </a:spcBef>
              <a:defRPr/>
            </a:pPr>
            <a:r>
              <a:rPr lang="en-US" sz="2200" dirty="0"/>
              <a:t>Added text describing that cut points for the achievement/growth plot in Step 1 of annual meaningful differentiation will be determined in the fall of 2018, based on 2016-17 and 2017-18 state assessment results</a:t>
            </a:r>
          </a:p>
          <a:p>
            <a:pPr>
              <a:spcBef>
                <a:spcPts val="0"/>
              </a:spcBef>
              <a:defRPr/>
            </a:pPr>
            <a:r>
              <a:rPr lang="en-US" sz="2200" dirty="0"/>
              <a:t>Added language clarifying the minimum exit criteria for Comprehensive Support and Improvement (CSI) schools</a:t>
            </a:r>
          </a:p>
          <a:p>
            <a:pPr>
              <a:spcBef>
                <a:spcPts val="0"/>
              </a:spcBef>
              <a:defRPr/>
            </a:pPr>
            <a:r>
              <a:rPr lang="en-US" sz="2200" dirty="0"/>
              <a:t>Added language clarifying identification of Targeted Support and Intervention (TSI) schools</a:t>
            </a:r>
          </a:p>
          <a:p>
            <a:pPr>
              <a:spcBef>
                <a:spcPts val="0"/>
              </a:spcBef>
              <a:defRPr/>
            </a:pPr>
            <a:endParaRPr lang="en-US" sz="2400" b="1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r>
              <a:rPr lang="en-US" sz="2400" dirty="0"/>
              <a:t> </a:t>
            </a:r>
          </a:p>
          <a:p>
            <a:pPr>
              <a:defRPr/>
            </a:pPr>
            <a:endParaRPr lang="en-US" dirty="0"/>
          </a:p>
          <a:p>
            <a:pPr marL="457200" lvl="1" indent="0" algn="ctr">
              <a:buFontTx/>
              <a:buNone/>
              <a:defRPr/>
            </a:pPr>
            <a:endParaRPr lang="en-US" dirty="0"/>
          </a:p>
          <a:p>
            <a:pPr lvl="1">
              <a:defRPr/>
            </a:pPr>
            <a:endParaRPr lang="en-US" dirty="0"/>
          </a:p>
        </p:txBody>
      </p:sp>
      <p:sp>
        <p:nvSpPr>
          <p:cNvPr id="4102" name="TextBox 17"/>
          <p:cNvSpPr txBox="1">
            <a:spLocks noChangeArrowheads="1"/>
          </p:cNvSpPr>
          <p:nvPr/>
        </p:nvSpPr>
        <p:spPr bwMode="auto">
          <a:xfrm>
            <a:off x="635000" y="436713"/>
            <a:ext cx="787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  <a:latin typeface="+mj-lt"/>
              </a:rPr>
              <a:t>Section 4: Accountability, Support, and Improvement</a:t>
            </a:r>
          </a:p>
        </p:txBody>
      </p:sp>
      <p:pic>
        <p:nvPicPr>
          <p:cNvPr id="9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172200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43367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blue 50% 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1910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en-US" sz="2400" b="1" dirty="0"/>
              <a:t>Key components:</a:t>
            </a:r>
          </a:p>
          <a:p>
            <a:pPr>
              <a:spcBef>
                <a:spcPts val="0"/>
              </a:spcBef>
              <a:defRPr/>
            </a:pPr>
            <a:r>
              <a:rPr lang="en-US" sz="2400" dirty="0"/>
              <a:t>Subgroup reporting</a:t>
            </a:r>
          </a:p>
          <a:p>
            <a:pPr>
              <a:spcBef>
                <a:spcPts val="0"/>
              </a:spcBef>
              <a:defRPr/>
            </a:pPr>
            <a:r>
              <a:rPr lang="en-US" sz="2400" dirty="0"/>
              <a:t>Accountability indicators</a:t>
            </a:r>
          </a:p>
          <a:p>
            <a:pPr>
              <a:spcBef>
                <a:spcPts val="0"/>
              </a:spcBef>
              <a:defRPr/>
            </a:pPr>
            <a:r>
              <a:rPr lang="en-US" sz="2400" dirty="0"/>
              <a:t>“Annual meaningful differentiation”</a:t>
            </a:r>
          </a:p>
          <a:p>
            <a:pPr>
              <a:spcBef>
                <a:spcPts val="0"/>
              </a:spcBef>
              <a:defRPr/>
            </a:pPr>
            <a:r>
              <a:rPr lang="en-US" sz="2400" dirty="0"/>
              <a:t>Exit criteria</a:t>
            </a:r>
          </a:p>
          <a:p>
            <a:pPr>
              <a:spcBef>
                <a:spcPts val="0"/>
              </a:spcBef>
              <a:defRPr/>
            </a:pPr>
            <a:r>
              <a:rPr lang="en-US" sz="2400" dirty="0"/>
              <a:t>More rigorous interventions</a:t>
            </a:r>
          </a:p>
          <a:p>
            <a:pPr>
              <a:spcBef>
                <a:spcPts val="0"/>
              </a:spcBef>
              <a:defRPr/>
            </a:pPr>
            <a:r>
              <a:rPr lang="en-US" sz="2400" dirty="0"/>
              <a:t>Support for school improvement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2400" dirty="0"/>
              <a:t> </a:t>
            </a:r>
          </a:p>
          <a:p>
            <a:pPr marL="0" indent="0">
              <a:buNone/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b="1" dirty="0"/>
          </a:p>
          <a:p>
            <a:pPr marL="0" indent="0">
              <a:buNone/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r>
              <a:rPr lang="en-US" sz="2400" dirty="0"/>
              <a:t> </a:t>
            </a:r>
          </a:p>
          <a:p>
            <a:pPr>
              <a:defRPr/>
            </a:pPr>
            <a:endParaRPr lang="en-US" dirty="0"/>
          </a:p>
          <a:p>
            <a:pPr marL="457200" lvl="1" indent="0" algn="ctr">
              <a:buFontTx/>
              <a:buNone/>
              <a:defRPr/>
            </a:pPr>
            <a:endParaRPr lang="en-US" dirty="0"/>
          </a:p>
          <a:p>
            <a:pPr lvl="1">
              <a:defRPr/>
            </a:pPr>
            <a:endParaRPr lang="en-US" dirty="0"/>
          </a:p>
        </p:txBody>
      </p:sp>
      <p:sp>
        <p:nvSpPr>
          <p:cNvPr id="4102" name="TextBox 17"/>
          <p:cNvSpPr txBox="1">
            <a:spLocks noChangeArrowheads="1"/>
          </p:cNvSpPr>
          <p:nvPr/>
        </p:nvSpPr>
        <p:spPr bwMode="auto">
          <a:xfrm>
            <a:off x="635000" y="436713"/>
            <a:ext cx="787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  <a:latin typeface="+mj-lt"/>
              </a:rPr>
              <a:t>Section 4: Accountability, Support, and Improvement</a:t>
            </a:r>
          </a:p>
        </p:txBody>
      </p:sp>
      <p:pic>
        <p:nvPicPr>
          <p:cNvPr id="9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172200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20405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blue 50% 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64759"/>
            <a:ext cx="8229600" cy="5288671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en-US" sz="2400" b="1" dirty="0"/>
              <a:t>Subgroup Reporting:</a:t>
            </a:r>
          </a:p>
          <a:p>
            <a:pPr>
              <a:spcBef>
                <a:spcPts val="0"/>
              </a:spcBef>
              <a:defRPr/>
            </a:pPr>
            <a:r>
              <a:rPr lang="en-US" sz="2400" dirty="0"/>
              <a:t>Aligns with federal reporting requirements: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2200" dirty="0"/>
              <a:t>All students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2200" dirty="0"/>
              <a:t>Economically disadvantaged students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2200" dirty="0"/>
              <a:t>English Learners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2200" dirty="0"/>
              <a:t>Students with disabilities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2200" dirty="0"/>
              <a:t>Race/ethnicity: African-American/Black; American Indian or Alaskan Native; Asian (not Hispanic); Hawaiian Native or Pacific Islander; Hispanic; Multi-Racial (not Hispanic); White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Minimum subgroup size (minimum N): 20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2200" dirty="0"/>
              <a:t>Added additional charts in the plan Appendix of excluded schools and students at minimum Ns of 15 and 30 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r>
              <a:rPr lang="en-US" sz="2400" dirty="0"/>
              <a:t> </a:t>
            </a:r>
          </a:p>
          <a:p>
            <a:pPr>
              <a:defRPr/>
            </a:pPr>
            <a:endParaRPr lang="en-US" dirty="0"/>
          </a:p>
          <a:p>
            <a:pPr marL="457200" lvl="1" indent="0" algn="ctr">
              <a:buFontTx/>
              <a:buNone/>
              <a:defRPr/>
            </a:pPr>
            <a:endParaRPr lang="en-US" dirty="0"/>
          </a:p>
          <a:p>
            <a:pPr lvl="1">
              <a:defRPr/>
            </a:pPr>
            <a:endParaRPr lang="en-US" dirty="0"/>
          </a:p>
        </p:txBody>
      </p:sp>
      <p:sp>
        <p:nvSpPr>
          <p:cNvPr id="4102" name="TextBox 17"/>
          <p:cNvSpPr txBox="1">
            <a:spLocks noChangeArrowheads="1"/>
          </p:cNvSpPr>
          <p:nvPr/>
        </p:nvSpPr>
        <p:spPr bwMode="auto">
          <a:xfrm>
            <a:off x="635000" y="436713"/>
            <a:ext cx="787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</a:rPr>
              <a:t>Section 4: Accountability, Support, and Improvement</a:t>
            </a:r>
          </a:p>
        </p:txBody>
      </p:sp>
      <p:pic>
        <p:nvPicPr>
          <p:cNvPr id="9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172200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67438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blue 50% 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191000"/>
          </a:xfrm>
        </p:spPr>
        <p:txBody>
          <a:bodyPr/>
          <a:lstStyle/>
          <a:p>
            <a:pPr marL="0" indent="0">
              <a:buNone/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r>
              <a:rPr lang="en-US" sz="2400" dirty="0"/>
              <a:t> </a:t>
            </a:r>
          </a:p>
          <a:p>
            <a:pPr>
              <a:defRPr/>
            </a:pPr>
            <a:endParaRPr lang="en-US" dirty="0"/>
          </a:p>
          <a:p>
            <a:pPr marL="457200" lvl="1" indent="0" algn="ctr">
              <a:buFontTx/>
              <a:buNone/>
              <a:defRPr/>
            </a:pPr>
            <a:endParaRPr lang="en-US" dirty="0"/>
          </a:p>
          <a:p>
            <a:pPr lvl="1">
              <a:defRPr/>
            </a:pPr>
            <a:endParaRPr lang="en-US" dirty="0"/>
          </a:p>
        </p:txBody>
      </p:sp>
      <p:sp>
        <p:nvSpPr>
          <p:cNvPr id="4102" name="TextBox 17"/>
          <p:cNvSpPr txBox="1">
            <a:spLocks noChangeArrowheads="1"/>
          </p:cNvSpPr>
          <p:nvPr/>
        </p:nvSpPr>
        <p:spPr bwMode="auto">
          <a:xfrm>
            <a:off x="635000" y="436713"/>
            <a:ext cx="787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</a:rPr>
              <a:t>Section 4: Accountability, Support, and Improvement</a:t>
            </a:r>
          </a:p>
        </p:txBody>
      </p:sp>
      <p:pic>
        <p:nvPicPr>
          <p:cNvPr id="9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172200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3822637"/>
              </p:ext>
            </p:extLst>
          </p:nvPr>
        </p:nvGraphicFramePr>
        <p:xfrm>
          <a:off x="457201" y="1143001"/>
          <a:ext cx="8213464" cy="497465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01828">
                  <a:extLst>
                    <a:ext uri="{9D8B030D-6E8A-4147-A177-3AD203B41FA5}">
                      <a16:colId xmlns:a16="http://schemas.microsoft.com/office/drawing/2014/main" val="3435227169"/>
                    </a:ext>
                  </a:extLst>
                </a:gridCol>
                <a:gridCol w="1700967">
                  <a:extLst>
                    <a:ext uri="{9D8B030D-6E8A-4147-A177-3AD203B41FA5}">
                      <a16:colId xmlns:a16="http://schemas.microsoft.com/office/drawing/2014/main" val="1170187349"/>
                    </a:ext>
                  </a:extLst>
                </a:gridCol>
                <a:gridCol w="1559219">
                  <a:extLst>
                    <a:ext uri="{9D8B030D-6E8A-4147-A177-3AD203B41FA5}">
                      <a16:colId xmlns:a16="http://schemas.microsoft.com/office/drawing/2014/main" val="2305961708"/>
                    </a:ext>
                  </a:extLst>
                </a:gridCol>
                <a:gridCol w="1346599">
                  <a:extLst>
                    <a:ext uri="{9D8B030D-6E8A-4147-A177-3AD203B41FA5}">
                      <a16:colId xmlns:a16="http://schemas.microsoft.com/office/drawing/2014/main" val="1718058016"/>
                    </a:ext>
                  </a:extLst>
                </a:gridCol>
                <a:gridCol w="1204851">
                  <a:extLst>
                    <a:ext uri="{9D8B030D-6E8A-4147-A177-3AD203B41FA5}">
                      <a16:colId xmlns:a16="http://schemas.microsoft.com/office/drawing/2014/main" val="3449195325"/>
                    </a:ext>
                  </a:extLst>
                </a:gridCol>
              </a:tblGrid>
              <a:tr h="771144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+mj-lt"/>
                        </a:rPr>
                        <a:t>Minimum</a:t>
                      </a:r>
                      <a:r>
                        <a:rPr lang="en-US" sz="1100" b="1" baseline="0" dirty="0">
                          <a:effectLst/>
                          <a:latin typeface="+mj-lt"/>
                        </a:rPr>
                        <a:t> </a:t>
                      </a:r>
                      <a:r>
                        <a:rPr lang="en-US" sz="1100" b="1" dirty="0">
                          <a:effectLst/>
                          <a:latin typeface="+mj-lt"/>
                        </a:rPr>
                        <a:t>N = 20 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+mj-lt"/>
                        </a:rPr>
                        <a:t>Excluded Students (All) 2015-16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(tested grades:</a:t>
                      </a:r>
                      <a:r>
                        <a:rPr lang="en-US" sz="1100" b="1" baseline="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3-8 &amp; 11)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58660067"/>
                  </a:ext>
                </a:extLst>
              </a:tr>
              <a:tr h="5849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Student Group Name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Possible Students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Excluded Students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Included Student Percentage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Excluded Student Percentage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84885346"/>
                  </a:ext>
                </a:extLst>
              </a:tr>
              <a:tr h="1927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All Students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906,859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132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99.99%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0.01%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96724007"/>
                  </a:ext>
                </a:extLst>
              </a:tr>
              <a:tr h="3801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African American (Not Hispanic)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136,639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10,577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92.26%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7.74%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67363391"/>
                  </a:ext>
                </a:extLst>
              </a:tr>
              <a:tr h="1927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Asian (Not Hispanic)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35,556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9,313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73.81%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26.19%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09500344"/>
                  </a:ext>
                </a:extLst>
              </a:tr>
              <a:tr h="3679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Economically Disadvantaged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423,295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1,850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99.56%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0.44%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69645149"/>
                  </a:ext>
                </a:extLst>
              </a:tr>
              <a:tr h="3679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English Learners - Full Year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25,222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6,932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72.52%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27.48%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48808675"/>
                  </a:ext>
                </a:extLst>
              </a:tr>
              <a:tr h="1927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English Learners – All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47,661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9,368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80.34%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19.66%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78842924"/>
                  </a:ext>
                </a:extLst>
              </a:tr>
              <a:tr h="1927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Hispanic (Any Race)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91,675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11,955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86.96%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13.04%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26072225"/>
                  </a:ext>
                </a:extLst>
              </a:tr>
              <a:tr h="1927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Multi-Racial (Not Hispanic)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29,327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14,603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50.21%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49.79%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88889435"/>
                  </a:ext>
                </a:extLst>
              </a:tr>
              <a:tr h="5580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Native American or Alaskan Native (Not Hispanic)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1,326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1,273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4.00%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96.00%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17185494"/>
                  </a:ext>
                </a:extLst>
              </a:tr>
              <a:tr h="5580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Native Hawaiian or Other Pacific Islander (Not Hispanic)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696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696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0.00%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100.00%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70889652"/>
                  </a:ext>
                </a:extLst>
              </a:tr>
              <a:tr h="1927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Students with Disabilities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151,133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6,056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95.99%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4.01%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2935897"/>
                  </a:ext>
                </a:extLst>
              </a:tr>
              <a:tr h="1927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White (Not Hispanic)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611,640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1,642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99.73%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0.27%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041147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44372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blue 50% 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530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en-US" sz="2400" b="1" dirty="0"/>
              <a:t>Accountability indicators:</a:t>
            </a:r>
          </a:p>
          <a:p>
            <a:pPr>
              <a:spcBef>
                <a:spcPts val="0"/>
              </a:spcBef>
              <a:defRPr/>
            </a:pPr>
            <a:r>
              <a:rPr lang="en-US" sz="2400" dirty="0"/>
              <a:t>Identification of indicators responds to stakeholder feedback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2400" dirty="0"/>
              <a:t>Increases attention to academic growth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2400" dirty="0"/>
              <a:t>Expands use of valid non-academic measures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2400" dirty="0"/>
              <a:t>Enables system-wide, continuous, and sustainable improvement</a:t>
            </a:r>
          </a:p>
          <a:p>
            <a:pPr>
              <a:spcBef>
                <a:spcPts val="0"/>
              </a:spcBef>
              <a:defRPr/>
            </a:pPr>
            <a:r>
              <a:rPr lang="en-US" sz="2400" dirty="0"/>
              <a:t>Recognizes that fewer indicators may be more meaningful path to improvement than more indicators </a:t>
            </a:r>
          </a:p>
          <a:p>
            <a:pPr>
              <a:spcBef>
                <a:spcPts val="0"/>
              </a:spcBef>
              <a:defRPr/>
            </a:pPr>
            <a:r>
              <a:rPr lang="en-US" sz="2400" dirty="0"/>
              <a:t>Aligns with federal requirements</a:t>
            </a:r>
          </a:p>
          <a:p>
            <a:pPr>
              <a:spcBef>
                <a:spcPts val="0"/>
              </a:spcBef>
              <a:defRPr/>
            </a:pPr>
            <a:r>
              <a:rPr lang="en-US" sz="2400" dirty="0"/>
              <a:t>Aligns with Future Ready PA Index 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en-US" sz="2400" dirty="0"/>
          </a:p>
          <a:p>
            <a:pPr marL="0" indent="0">
              <a:spcBef>
                <a:spcPts val="0"/>
              </a:spcBef>
              <a:buNone/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r>
              <a:rPr lang="en-US" sz="2400" dirty="0"/>
              <a:t> </a:t>
            </a:r>
          </a:p>
          <a:p>
            <a:pPr>
              <a:defRPr/>
            </a:pPr>
            <a:endParaRPr lang="en-US" dirty="0"/>
          </a:p>
          <a:p>
            <a:pPr marL="457200" lvl="1" indent="0" algn="ctr">
              <a:buFontTx/>
              <a:buNone/>
              <a:defRPr/>
            </a:pPr>
            <a:endParaRPr lang="en-US" dirty="0"/>
          </a:p>
          <a:p>
            <a:pPr lvl="1">
              <a:defRPr/>
            </a:pPr>
            <a:endParaRPr lang="en-US" dirty="0"/>
          </a:p>
        </p:txBody>
      </p:sp>
      <p:sp>
        <p:nvSpPr>
          <p:cNvPr id="4102" name="TextBox 17"/>
          <p:cNvSpPr txBox="1">
            <a:spLocks noChangeArrowheads="1"/>
          </p:cNvSpPr>
          <p:nvPr/>
        </p:nvSpPr>
        <p:spPr bwMode="auto">
          <a:xfrm>
            <a:off x="635000" y="470347"/>
            <a:ext cx="787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</a:rPr>
              <a:t>Section 4: Accountability, Support, and Improvement</a:t>
            </a:r>
          </a:p>
        </p:txBody>
      </p:sp>
      <p:pic>
        <p:nvPicPr>
          <p:cNvPr id="9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172200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42096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blue 50% 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1633"/>
            <a:ext cx="8261684" cy="41910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en-US" sz="2400" b="1" dirty="0"/>
              <a:t>Accountability indicators:</a:t>
            </a:r>
          </a:p>
          <a:p>
            <a:pPr>
              <a:spcBef>
                <a:spcPts val="0"/>
              </a:spcBef>
              <a:defRPr/>
            </a:pPr>
            <a:r>
              <a:rPr lang="en-US" sz="2400" dirty="0"/>
              <a:t>Academic achievement</a:t>
            </a:r>
          </a:p>
          <a:p>
            <a:pPr>
              <a:spcBef>
                <a:spcPts val="0"/>
              </a:spcBef>
              <a:defRPr/>
            </a:pPr>
            <a:r>
              <a:rPr lang="en-US" sz="2400" dirty="0"/>
              <a:t>Academic growth</a:t>
            </a:r>
          </a:p>
          <a:p>
            <a:pPr>
              <a:spcBef>
                <a:spcPts val="0"/>
              </a:spcBef>
              <a:defRPr/>
            </a:pPr>
            <a:r>
              <a:rPr lang="en-US" sz="2400" dirty="0"/>
              <a:t>English Learner progress</a:t>
            </a:r>
          </a:p>
          <a:p>
            <a:pPr>
              <a:spcBef>
                <a:spcPts val="0"/>
              </a:spcBef>
              <a:defRPr/>
            </a:pPr>
            <a:r>
              <a:rPr lang="en-US" sz="2400" dirty="0"/>
              <a:t>Graduation rate</a:t>
            </a:r>
          </a:p>
          <a:p>
            <a:pPr>
              <a:spcBef>
                <a:spcPts val="0"/>
              </a:spcBef>
              <a:defRPr/>
            </a:pPr>
            <a:r>
              <a:rPr lang="en-US" sz="2400" dirty="0"/>
              <a:t>Career readiness benchmark</a:t>
            </a:r>
          </a:p>
          <a:p>
            <a:pPr>
              <a:spcBef>
                <a:spcPts val="0"/>
              </a:spcBef>
              <a:defRPr/>
            </a:pPr>
            <a:r>
              <a:rPr lang="en-US" sz="2400" dirty="0"/>
              <a:t>Chronic absenteeism</a:t>
            </a:r>
          </a:p>
          <a:p>
            <a:pPr>
              <a:spcBef>
                <a:spcPts val="0"/>
              </a:spcBef>
              <a:defRPr/>
            </a:pPr>
            <a:r>
              <a:rPr lang="en-US" sz="2400" i="1" dirty="0"/>
              <a:t>Participation rate of 95 percent (not used for identification)</a:t>
            </a:r>
          </a:p>
          <a:p>
            <a:pPr marL="0" indent="0">
              <a:buNone/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r>
              <a:rPr lang="en-US" sz="2400" dirty="0"/>
              <a:t> </a:t>
            </a:r>
          </a:p>
          <a:p>
            <a:pPr>
              <a:defRPr/>
            </a:pPr>
            <a:endParaRPr lang="en-US" dirty="0"/>
          </a:p>
          <a:p>
            <a:pPr marL="457200" lvl="1" indent="0" algn="ctr">
              <a:buFontTx/>
              <a:buNone/>
              <a:defRPr/>
            </a:pPr>
            <a:endParaRPr lang="en-US" dirty="0"/>
          </a:p>
          <a:p>
            <a:pPr lvl="1">
              <a:defRPr/>
            </a:pPr>
            <a:endParaRPr lang="en-US" dirty="0"/>
          </a:p>
        </p:txBody>
      </p:sp>
      <p:sp>
        <p:nvSpPr>
          <p:cNvPr id="4102" name="TextBox 17"/>
          <p:cNvSpPr txBox="1">
            <a:spLocks noChangeArrowheads="1"/>
          </p:cNvSpPr>
          <p:nvPr/>
        </p:nvSpPr>
        <p:spPr bwMode="auto">
          <a:xfrm>
            <a:off x="635000" y="457200"/>
            <a:ext cx="787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en-US" sz="2400" b="1" dirty="0">
                <a:solidFill>
                  <a:schemeClr val="bg1"/>
                </a:solidFill>
                <a:latin typeface="+mj-lt"/>
              </a:rPr>
              <a:t>Section 4: Accountability, Support, and Improvement</a:t>
            </a:r>
          </a:p>
        </p:txBody>
      </p:sp>
      <p:pic>
        <p:nvPicPr>
          <p:cNvPr id="9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172200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ight Brace 1"/>
          <p:cNvSpPr/>
          <p:nvPr/>
        </p:nvSpPr>
        <p:spPr>
          <a:xfrm>
            <a:off x="4419600" y="2057401"/>
            <a:ext cx="685800" cy="1371600"/>
          </a:xfrm>
          <a:prstGeom prst="rightBrace">
            <a:avLst>
              <a:gd name="adj1" fmla="val 6094"/>
              <a:gd name="adj2" fmla="val 50000"/>
            </a:avLst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5400" y="2557970"/>
            <a:ext cx="317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Indicators required by ESSA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34050" y="36576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State-identified indicators </a:t>
            </a:r>
          </a:p>
        </p:txBody>
      </p:sp>
      <p:sp>
        <p:nvSpPr>
          <p:cNvPr id="12" name="Right Brace 11"/>
          <p:cNvSpPr/>
          <p:nvPr/>
        </p:nvSpPr>
        <p:spPr>
          <a:xfrm>
            <a:off x="5105400" y="3564589"/>
            <a:ext cx="590884" cy="626411"/>
          </a:xfrm>
          <a:prstGeom prst="rightBrace">
            <a:avLst>
              <a:gd name="adj1" fmla="val 6094"/>
              <a:gd name="adj2" fmla="val 50000"/>
            </a:avLst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1785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blue 50% 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4472"/>
            <a:ext cx="8229600" cy="4569618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altLang="en-US" sz="2400" b="1" dirty="0">
                <a:ea typeface="Verdana" pitchFamily="34" charset="0"/>
                <a:cs typeface="Arial" charset="0"/>
              </a:rPr>
              <a:t>Four indicators mandated by the statute</a:t>
            </a:r>
            <a:r>
              <a:rPr lang="en-US" altLang="en-US" sz="2400" dirty="0">
                <a:ea typeface="Verdana" pitchFamily="34" charset="0"/>
                <a:cs typeface="Arial" charset="0"/>
              </a:rPr>
              <a:t>: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b="1" dirty="0"/>
              <a:t>Proficiency:</a:t>
            </a:r>
            <a:r>
              <a:rPr lang="en-US" sz="2400" dirty="0"/>
              <a:t> Percentage Proficient/Advanced in English language arts and Mathematics on state assessments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b="1" dirty="0"/>
              <a:t>Academic Progress</a:t>
            </a:r>
            <a:r>
              <a:rPr lang="en-US" sz="2400" dirty="0"/>
              <a:t>: Growth calculations derived from PVAAS,* which measures whether students gain, maintain, or decline in academic performance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b="1" dirty="0"/>
              <a:t>Graduation Rate</a:t>
            </a:r>
            <a:r>
              <a:rPr lang="en-US" sz="2400" dirty="0"/>
              <a:t>: Percentage of students who earn a high school diploma in four (or five) or fewer years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b="1" dirty="0"/>
              <a:t>English Learner proficiency</a:t>
            </a:r>
            <a:r>
              <a:rPr lang="en-US" sz="2400" dirty="0"/>
              <a:t>: Growth in scale score toward attainment of English proficiency as measured by ACCESS for ELLs assessment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600" dirty="0"/>
              <a:t>* PVAAS is the Pennsylvania Value Added Assessment System</a:t>
            </a:r>
          </a:p>
          <a:p>
            <a:pPr>
              <a:defRPr/>
            </a:pPr>
            <a:endParaRPr lang="en-US" dirty="0"/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r>
              <a:rPr lang="en-US" sz="2400" dirty="0"/>
              <a:t> </a:t>
            </a:r>
          </a:p>
          <a:p>
            <a:pPr>
              <a:defRPr/>
            </a:pPr>
            <a:endParaRPr lang="en-US" dirty="0"/>
          </a:p>
          <a:p>
            <a:pPr marL="457200" lvl="1" indent="0" algn="ctr">
              <a:buFontTx/>
              <a:buNone/>
              <a:defRPr/>
            </a:pPr>
            <a:endParaRPr lang="en-US" dirty="0"/>
          </a:p>
          <a:p>
            <a:pPr lvl="1">
              <a:defRPr/>
            </a:pPr>
            <a:endParaRPr lang="en-US" dirty="0"/>
          </a:p>
        </p:txBody>
      </p:sp>
      <p:sp>
        <p:nvSpPr>
          <p:cNvPr id="4102" name="TextBox 17"/>
          <p:cNvSpPr txBox="1">
            <a:spLocks noChangeArrowheads="1"/>
          </p:cNvSpPr>
          <p:nvPr/>
        </p:nvSpPr>
        <p:spPr bwMode="auto">
          <a:xfrm>
            <a:off x="685800" y="463685"/>
            <a:ext cx="78891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</a:rPr>
              <a:t>Section 4: Accountability, Support, and Improvement</a:t>
            </a:r>
          </a:p>
        </p:txBody>
      </p:sp>
      <p:pic>
        <p:nvPicPr>
          <p:cNvPr id="9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172200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81436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blue 50% 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4472"/>
            <a:ext cx="8229600" cy="4191000"/>
          </a:xfrm>
        </p:spPr>
        <p:txBody>
          <a:bodyPr/>
          <a:lstStyle/>
          <a:p>
            <a:pPr marL="0" indent="0" eaLnBrk="1" fontAlgn="auto" hangingPunct="1">
              <a:spcBef>
                <a:spcPct val="0"/>
              </a:spcBef>
              <a:spcAft>
                <a:spcPts val="0"/>
              </a:spcAft>
              <a:buNone/>
              <a:tabLst>
                <a:tab pos="3149600" algn="l"/>
              </a:tabLst>
              <a:defRPr/>
            </a:pPr>
            <a:r>
              <a:rPr lang="en-US" altLang="en-US" sz="2400" b="1" dirty="0">
                <a:ea typeface="Verdana" pitchFamily="34" charset="0"/>
                <a:cs typeface="Arial" charset="0"/>
              </a:rPr>
              <a:t>Additional school quality and student success indicators chosen by Pennsylvania: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3149600" algn="l"/>
              </a:tabLst>
              <a:defRPr/>
            </a:pPr>
            <a:r>
              <a:rPr lang="en-US" altLang="en-US" sz="2400" b="1" dirty="0">
                <a:ea typeface="Verdana" pitchFamily="34" charset="0"/>
                <a:cs typeface="Arial" charset="0"/>
              </a:rPr>
              <a:t>Career readiness benchmark:</a:t>
            </a:r>
            <a:r>
              <a:rPr lang="en-US" altLang="en-US" sz="2400" dirty="0">
                <a:ea typeface="Verdana" pitchFamily="34" charset="0"/>
                <a:cs typeface="Arial" charset="0"/>
              </a:rPr>
              <a:t> Percentage of students who demonstrate engagement in career exploration and preparation, with individualized career plans through specific measures by grades 5, 8, and 11 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3149600" algn="l"/>
              </a:tabLst>
              <a:defRPr/>
            </a:pPr>
            <a:r>
              <a:rPr lang="en-US" altLang="en-US" sz="2400" b="1" dirty="0">
                <a:ea typeface="Verdana" pitchFamily="34" charset="0"/>
                <a:cs typeface="Arial" charset="0"/>
              </a:rPr>
              <a:t>Chronic absenteeism</a:t>
            </a:r>
            <a:r>
              <a:rPr lang="en-US" altLang="en-US" sz="2400" dirty="0">
                <a:ea typeface="Verdana" pitchFamily="34" charset="0"/>
                <a:cs typeface="Arial" charset="0"/>
              </a:rPr>
              <a:t>: Percentage of students who have missed more than 10 percent of school days in the academic year; or approximately 18 days in a 180-day school year</a:t>
            </a:r>
          </a:p>
          <a:p>
            <a:pPr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r>
              <a:rPr lang="en-US" sz="2400" dirty="0"/>
              <a:t> </a:t>
            </a:r>
          </a:p>
          <a:p>
            <a:pPr>
              <a:defRPr/>
            </a:pPr>
            <a:endParaRPr lang="en-US" dirty="0"/>
          </a:p>
          <a:p>
            <a:pPr marL="457200" lvl="1" indent="0" algn="ctr">
              <a:buFontTx/>
              <a:buNone/>
              <a:defRPr/>
            </a:pPr>
            <a:endParaRPr lang="en-US" dirty="0"/>
          </a:p>
          <a:p>
            <a:pPr lvl="1">
              <a:defRPr/>
            </a:pPr>
            <a:endParaRPr lang="en-US" dirty="0"/>
          </a:p>
        </p:txBody>
      </p:sp>
      <p:sp>
        <p:nvSpPr>
          <p:cNvPr id="4102" name="TextBox 17"/>
          <p:cNvSpPr txBox="1">
            <a:spLocks noChangeArrowheads="1"/>
          </p:cNvSpPr>
          <p:nvPr/>
        </p:nvSpPr>
        <p:spPr bwMode="auto">
          <a:xfrm>
            <a:off x="609600" y="457200"/>
            <a:ext cx="787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</a:rPr>
              <a:t>Section 4: Accountability, Support, and Improvement</a:t>
            </a:r>
          </a:p>
        </p:txBody>
      </p:sp>
      <p:pic>
        <p:nvPicPr>
          <p:cNvPr id="9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172200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27126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blue 50% 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1910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en-US" sz="2400" b="1" dirty="0"/>
              <a:t>Annual Meaningful Differentiation:</a:t>
            </a:r>
          </a:p>
          <a:p>
            <a:pPr>
              <a:spcBef>
                <a:spcPts val="0"/>
              </a:spcBef>
              <a:defRPr/>
            </a:pPr>
            <a:r>
              <a:rPr lang="en-US" sz="2400" b="1" dirty="0"/>
              <a:t>PDE’s approach: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2400" dirty="0"/>
              <a:t>Transparent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2400" dirty="0"/>
              <a:t>Technically defensible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2400" dirty="0"/>
              <a:t>Appropriate for federal accountability designations</a:t>
            </a:r>
          </a:p>
          <a:p>
            <a:pPr>
              <a:spcBef>
                <a:spcPts val="0"/>
              </a:spcBef>
              <a:defRPr/>
            </a:pPr>
            <a:r>
              <a:rPr lang="en-US" sz="2400" b="1" dirty="0"/>
              <a:t>Matrix-based determinations: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2400" dirty="0"/>
              <a:t>Allows for more nuanced consideration of various dimensions of school performance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2400" dirty="0"/>
              <a:t>Improves alignment between accountability system principles and determinations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2400" dirty="0"/>
              <a:t>Aligns with dashboard design of Future Ready PA Index</a:t>
            </a:r>
          </a:p>
          <a:p>
            <a:pPr marL="457200" lvl="1" indent="0">
              <a:buNone/>
              <a:defRPr/>
            </a:pPr>
            <a:endParaRPr lang="en-US" sz="2000" dirty="0"/>
          </a:p>
          <a:p>
            <a:pPr marL="457200" lvl="1" indent="0">
              <a:buNone/>
              <a:defRPr/>
            </a:pPr>
            <a:endParaRPr lang="en-US" sz="20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r>
              <a:rPr lang="en-US" sz="2400" dirty="0"/>
              <a:t> </a:t>
            </a:r>
          </a:p>
          <a:p>
            <a:pPr>
              <a:defRPr/>
            </a:pPr>
            <a:endParaRPr lang="en-US" dirty="0"/>
          </a:p>
          <a:p>
            <a:pPr marL="457200" lvl="1" indent="0" algn="ctr">
              <a:buFontTx/>
              <a:buNone/>
              <a:defRPr/>
            </a:pPr>
            <a:endParaRPr lang="en-US" dirty="0"/>
          </a:p>
          <a:p>
            <a:pPr lvl="1">
              <a:defRPr/>
            </a:pPr>
            <a:endParaRPr lang="en-US" dirty="0"/>
          </a:p>
        </p:txBody>
      </p:sp>
      <p:sp>
        <p:nvSpPr>
          <p:cNvPr id="4102" name="TextBox 17"/>
          <p:cNvSpPr txBox="1">
            <a:spLocks noChangeArrowheads="1"/>
          </p:cNvSpPr>
          <p:nvPr/>
        </p:nvSpPr>
        <p:spPr bwMode="auto">
          <a:xfrm>
            <a:off x="635000" y="436713"/>
            <a:ext cx="787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</a:rPr>
              <a:t>Section 4: Accountability, Support, and Improvement</a:t>
            </a:r>
          </a:p>
        </p:txBody>
      </p:sp>
      <p:pic>
        <p:nvPicPr>
          <p:cNvPr id="9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172200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8320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blue 50% 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3981906" cy="48006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sz="2400" b="1" dirty="0"/>
              <a:t>Identification as Comprehensive Support and Improvement* (CSI) School:</a:t>
            </a:r>
          </a:p>
          <a:p>
            <a:pPr marL="0" indent="0">
              <a:buNone/>
              <a:defRPr/>
            </a:pPr>
            <a:endParaRPr lang="en-US" sz="2400" b="1" dirty="0"/>
          </a:p>
          <a:p>
            <a:pPr>
              <a:defRPr/>
            </a:pPr>
            <a:r>
              <a:rPr lang="en-US" sz="2400" b="1" dirty="0"/>
              <a:t>Step one: </a:t>
            </a:r>
            <a:r>
              <a:rPr lang="en-US" sz="2400" dirty="0"/>
              <a:t>Preliminary identification based on plot of academic achievement and growth</a:t>
            </a:r>
          </a:p>
          <a:p>
            <a:pPr marL="0" indent="0">
              <a:buNone/>
              <a:defRPr/>
            </a:pPr>
            <a:endParaRPr lang="en-US" sz="2000" i="1" dirty="0"/>
          </a:p>
          <a:p>
            <a:pPr marL="0" indent="0">
              <a:buNone/>
              <a:defRPr/>
            </a:pPr>
            <a:r>
              <a:rPr lang="en-US" sz="1600" i="1" dirty="0"/>
              <a:t>*Bottom 5 percent of Title I schools</a:t>
            </a:r>
          </a:p>
          <a:p>
            <a:pPr marL="0" indent="0">
              <a:buNone/>
              <a:defRPr/>
            </a:pPr>
            <a:endParaRPr lang="en-US" sz="1800" i="1" dirty="0"/>
          </a:p>
          <a:p>
            <a:pPr marL="0" indent="0">
              <a:buNone/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r>
              <a:rPr lang="en-US" sz="2400" dirty="0"/>
              <a:t> </a:t>
            </a:r>
          </a:p>
          <a:p>
            <a:pPr>
              <a:defRPr/>
            </a:pPr>
            <a:endParaRPr lang="en-US" dirty="0"/>
          </a:p>
          <a:p>
            <a:pPr marL="457200" lvl="1" indent="0" algn="ctr">
              <a:buFontTx/>
              <a:buNone/>
              <a:defRPr/>
            </a:pPr>
            <a:endParaRPr lang="en-US" dirty="0"/>
          </a:p>
          <a:p>
            <a:pPr lvl="1">
              <a:defRPr/>
            </a:pP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801750" y="1633357"/>
            <a:ext cx="4038600" cy="3886199"/>
          </a:xfrm>
        </p:spPr>
        <p:txBody>
          <a:bodyPr/>
          <a:lstStyle/>
          <a:p>
            <a:pPr marL="0" indent="0">
              <a:buNone/>
            </a:pPr>
            <a:r>
              <a:rPr lang="en-US" sz="1200" dirty="0"/>
              <a:t>Step 1. Example illustration</a:t>
            </a:r>
          </a:p>
        </p:txBody>
      </p:sp>
      <p:sp>
        <p:nvSpPr>
          <p:cNvPr id="4102" name="TextBox 17"/>
          <p:cNvSpPr txBox="1">
            <a:spLocks noChangeArrowheads="1"/>
          </p:cNvSpPr>
          <p:nvPr/>
        </p:nvSpPr>
        <p:spPr bwMode="auto">
          <a:xfrm>
            <a:off x="558800" y="450014"/>
            <a:ext cx="8128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</a:rPr>
              <a:t>Section 4: Accountability, Support, and Improvement</a:t>
            </a:r>
          </a:p>
        </p:txBody>
      </p:sp>
      <p:pic>
        <p:nvPicPr>
          <p:cNvPr id="9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172200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5800" y="2057400"/>
            <a:ext cx="4191000" cy="358140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5257800" y="3810000"/>
            <a:ext cx="1676400" cy="990600"/>
          </a:xfrm>
          <a:prstGeom prst="ellipse">
            <a:avLst/>
          </a:prstGeom>
          <a:noFill/>
          <a:ln>
            <a:solidFill>
              <a:srgbClr val="33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859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blue 50% 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1821" y="1447800"/>
            <a:ext cx="8234979" cy="4724400"/>
          </a:xfrm>
        </p:spPr>
        <p:txBody>
          <a:bodyPr/>
          <a:lstStyle/>
          <a:p>
            <a:pPr marL="0" lvl="1" indent="0">
              <a:spcBef>
                <a:spcPts val="0"/>
              </a:spcBef>
              <a:buFontTx/>
              <a:buNone/>
              <a:defRPr/>
            </a:pPr>
            <a:r>
              <a:rPr lang="en-US" sz="2400" b="1" dirty="0"/>
              <a:t>ESSA provides states and LEAs new flexibility for: </a:t>
            </a:r>
          </a:p>
          <a:p>
            <a:pPr marL="457200" lvl="1" indent="-45720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Identifying fairer, more valid ways to measure school performance</a:t>
            </a:r>
          </a:p>
          <a:p>
            <a:pPr marL="457200" lvl="1" indent="-45720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Determining how to best support schools identified as needing improvement</a:t>
            </a:r>
          </a:p>
          <a:p>
            <a:pPr marL="457200" lvl="1" indent="-45720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Accelerating important reforms already underway</a:t>
            </a:r>
          </a:p>
          <a:p>
            <a:pPr marL="457200" lvl="1" indent="-45720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Moving state education policy away from a strict focus on compliance, and toward the establishment of rigorous expectations for all students</a:t>
            </a:r>
          </a:p>
          <a:p>
            <a:pPr marL="457200" lvl="1" indent="-45720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Spending of Title funds</a:t>
            </a:r>
          </a:p>
        </p:txBody>
      </p:sp>
      <p:sp>
        <p:nvSpPr>
          <p:cNvPr id="4102" name="TextBox 17"/>
          <p:cNvSpPr txBox="1">
            <a:spLocks noChangeArrowheads="1"/>
          </p:cNvSpPr>
          <p:nvPr/>
        </p:nvSpPr>
        <p:spPr bwMode="auto">
          <a:xfrm>
            <a:off x="635000" y="436713"/>
            <a:ext cx="787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  <a:latin typeface="+mj-lt"/>
              </a:rPr>
              <a:t>What Does ESSA Mean for Pennsylvania? </a:t>
            </a:r>
          </a:p>
        </p:txBody>
      </p:sp>
      <p:pic>
        <p:nvPicPr>
          <p:cNvPr id="9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172200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31354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blue 50% 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445609"/>
            <a:ext cx="8229601" cy="5001228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en-US" sz="2400" b="1" dirty="0"/>
              <a:t>Identification as CSI school, continued:</a:t>
            </a:r>
          </a:p>
          <a:p>
            <a:pPr>
              <a:spcBef>
                <a:spcPts val="0"/>
              </a:spcBef>
              <a:defRPr/>
            </a:pPr>
            <a:r>
              <a:rPr lang="en-US" sz="2400" b="1" dirty="0"/>
              <a:t>Step two: </a:t>
            </a:r>
            <a:r>
              <a:rPr lang="en-US" sz="2400" dirty="0"/>
              <a:t>Final identification based on chronic absenteeism, graduation rate, English Learner progress, and career readiness benchmark indicators</a:t>
            </a:r>
          </a:p>
          <a:p>
            <a:pPr>
              <a:spcBef>
                <a:spcPts val="0"/>
              </a:spcBef>
              <a:defRPr/>
            </a:pPr>
            <a:r>
              <a:rPr lang="en-US" sz="2400" b="1" dirty="0"/>
              <a:t>Step three: </a:t>
            </a:r>
            <a:r>
              <a:rPr lang="en-US" sz="2400" dirty="0"/>
              <a:t>Identification of any additional high schools with graduation rate of 67 percent or below; includes all schools, not just Title I</a:t>
            </a:r>
          </a:p>
          <a:p>
            <a:pPr lvl="1">
              <a:spcBef>
                <a:spcPts val="0"/>
              </a:spcBef>
              <a:defRPr/>
            </a:pPr>
            <a:endParaRPr lang="en-US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r>
              <a:rPr lang="en-US" sz="2400" dirty="0"/>
              <a:t> </a:t>
            </a:r>
          </a:p>
          <a:p>
            <a:pPr>
              <a:defRPr/>
            </a:pPr>
            <a:endParaRPr lang="en-US" dirty="0"/>
          </a:p>
          <a:p>
            <a:pPr marL="457200" lvl="1" indent="0" algn="ctr">
              <a:buFontTx/>
              <a:buNone/>
              <a:defRPr/>
            </a:pPr>
            <a:endParaRPr lang="en-US" dirty="0"/>
          </a:p>
          <a:p>
            <a:pPr lvl="1">
              <a:defRPr/>
            </a:pPr>
            <a:endParaRPr lang="en-US" dirty="0"/>
          </a:p>
        </p:txBody>
      </p:sp>
      <p:sp>
        <p:nvSpPr>
          <p:cNvPr id="4102" name="TextBox 17"/>
          <p:cNvSpPr txBox="1">
            <a:spLocks noChangeArrowheads="1"/>
          </p:cNvSpPr>
          <p:nvPr/>
        </p:nvSpPr>
        <p:spPr bwMode="auto">
          <a:xfrm>
            <a:off x="546100" y="457200"/>
            <a:ext cx="83883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</a:rPr>
              <a:t>Section 4: Accountability, Support, and Improvement</a:t>
            </a:r>
          </a:p>
        </p:txBody>
      </p:sp>
      <p:pic>
        <p:nvPicPr>
          <p:cNvPr id="9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172200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42696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blue 50% 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14" y="1543844"/>
            <a:ext cx="8229600" cy="41910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en-US" sz="2400" b="1" dirty="0"/>
              <a:t>Timeline:</a:t>
            </a:r>
          </a:p>
          <a:p>
            <a:pPr>
              <a:spcBef>
                <a:spcPts val="0"/>
              </a:spcBef>
              <a:defRPr/>
            </a:pPr>
            <a:r>
              <a:rPr lang="en-US" sz="2400" dirty="0"/>
              <a:t>CSI schools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2400" dirty="0"/>
              <a:t>2017-18: Data gathering  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2400" dirty="0"/>
              <a:t>Fall 2018: Initial identification of CSI schools 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2400" dirty="0"/>
              <a:t>2018-19: Each CSI school/LEA conduct needs assessment and school improvement planning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2400" dirty="0"/>
              <a:t>2021-22: Consideration of progress at CSI schools for exit or more rigorous intervention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2400" dirty="0"/>
              <a:t>2022-23: More rigorous interventions as appropriate</a:t>
            </a:r>
          </a:p>
          <a:p>
            <a:pPr marL="457200" lvl="1" indent="0">
              <a:spcBef>
                <a:spcPts val="0"/>
              </a:spcBef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8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r>
              <a:rPr lang="en-US" sz="2400" dirty="0"/>
              <a:t> </a:t>
            </a:r>
          </a:p>
          <a:p>
            <a:pPr>
              <a:defRPr/>
            </a:pPr>
            <a:endParaRPr lang="en-US" dirty="0"/>
          </a:p>
          <a:p>
            <a:pPr marL="457200" lvl="1" indent="0" algn="ctr">
              <a:buFontTx/>
              <a:buNone/>
              <a:defRPr/>
            </a:pPr>
            <a:endParaRPr lang="en-US" dirty="0"/>
          </a:p>
          <a:p>
            <a:pPr lvl="1">
              <a:defRPr/>
            </a:pPr>
            <a:endParaRPr lang="en-US" dirty="0"/>
          </a:p>
        </p:txBody>
      </p:sp>
      <p:sp>
        <p:nvSpPr>
          <p:cNvPr id="4102" name="TextBox 17"/>
          <p:cNvSpPr txBox="1">
            <a:spLocks noChangeArrowheads="1"/>
          </p:cNvSpPr>
          <p:nvPr/>
        </p:nvSpPr>
        <p:spPr bwMode="auto">
          <a:xfrm>
            <a:off x="635000" y="436713"/>
            <a:ext cx="787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</a:rPr>
              <a:t>Section 4: Accountability, Support, and Improvement</a:t>
            </a:r>
          </a:p>
        </p:txBody>
      </p:sp>
      <p:pic>
        <p:nvPicPr>
          <p:cNvPr id="9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172200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815753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blue 50% 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708" y="1295400"/>
            <a:ext cx="8224092" cy="4704379"/>
          </a:xfrm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r>
              <a:rPr lang="en-US" sz="2400" b="1" dirty="0"/>
              <a:t>Exit Criteria:</a:t>
            </a:r>
          </a:p>
          <a:p>
            <a:pPr lvl="0">
              <a:spcBef>
                <a:spcPts val="0"/>
              </a:spcBef>
            </a:pPr>
            <a:r>
              <a:rPr lang="en-US" sz="2400" dirty="0"/>
              <a:t>Show measurable progress on at least one accountability indicator that resulted in initial determination</a:t>
            </a:r>
          </a:p>
          <a:p>
            <a:pPr lvl="0">
              <a:spcBef>
                <a:spcPts val="0"/>
              </a:spcBef>
            </a:pPr>
            <a:r>
              <a:rPr lang="en-US" sz="2400" dirty="0"/>
              <a:t>Submit an updated improvement plan that details school- level (and LEA-level, as appropriate) activities in response to the school-level needs assessment</a:t>
            </a:r>
          </a:p>
          <a:p>
            <a:pPr lvl="0">
              <a:spcBef>
                <a:spcPts val="0"/>
              </a:spcBef>
            </a:pPr>
            <a:r>
              <a:rPr lang="en-US" sz="2400" dirty="0"/>
              <a:t>Participate in PDE-sponsored technical assistance activities</a:t>
            </a:r>
          </a:p>
          <a:p>
            <a:pPr lvl="0">
              <a:spcBef>
                <a:spcPts val="0"/>
              </a:spcBef>
            </a:pPr>
            <a:r>
              <a:rPr lang="en-US" sz="2400" dirty="0"/>
              <a:t>Note: precedent for deferring final details in Consolidated State Plan submission; Pennsylvania will seek flexibility to finalize based on analysis of new indicators</a:t>
            </a:r>
          </a:p>
          <a:p>
            <a:pPr marL="0" lvl="0" indent="0">
              <a:buNone/>
            </a:pPr>
            <a:endParaRPr lang="en-US" sz="2400" dirty="0"/>
          </a:p>
          <a:p>
            <a:pPr marL="0" indent="0">
              <a:buNone/>
              <a:defRPr/>
            </a:pPr>
            <a:endParaRPr lang="en-US" sz="2800" dirty="0"/>
          </a:p>
          <a:p>
            <a:pPr marL="0" indent="0">
              <a:buNone/>
              <a:defRPr/>
            </a:pPr>
            <a:endParaRPr lang="en-US" sz="2800" dirty="0"/>
          </a:p>
          <a:p>
            <a:pPr>
              <a:defRPr/>
            </a:pPr>
            <a:endParaRPr lang="en-US" sz="2800" dirty="0"/>
          </a:p>
          <a:p>
            <a:pPr>
              <a:defRPr/>
            </a:pPr>
            <a:endParaRPr lang="en-US" sz="2800" dirty="0"/>
          </a:p>
          <a:p>
            <a:pPr>
              <a:defRPr/>
            </a:pPr>
            <a:endParaRPr lang="en-US" sz="28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r>
              <a:rPr lang="en-US" sz="2400" dirty="0"/>
              <a:t> </a:t>
            </a:r>
          </a:p>
          <a:p>
            <a:pPr>
              <a:defRPr/>
            </a:pPr>
            <a:endParaRPr lang="en-US" dirty="0"/>
          </a:p>
          <a:p>
            <a:pPr marL="457200" lvl="1" indent="0" algn="ctr">
              <a:buFontTx/>
              <a:buNone/>
              <a:defRPr/>
            </a:pPr>
            <a:endParaRPr lang="en-US" dirty="0"/>
          </a:p>
          <a:p>
            <a:pPr lvl="1">
              <a:defRPr/>
            </a:pPr>
            <a:endParaRPr lang="en-US" dirty="0"/>
          </a:p>
        </p:txBody>
      </p:sp>
      <p:sp>
        <p:nvSpPr>
          <p:cNvPr id="4102" name="TextBox 17"/>
          <p:cNvSpPr txBox="1">
            <a:spLocks noChangeArrowheads="1"/>
          </p:cNvSpPr>
          <p:nvPr/>
        </p:nvSpPr>
        <p:spPr bwMode="auto">
          <a:xfrm>
            <a:off x="635000" y="436713"/>
            <a:ext cx="787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</a:rPr>
              <a:t>Section 4: Accountability, Support, and Improvement</a:t>
            </a:r>
          </a:p>
        </p:txBody>
      </p:sp>
      <p:pic>
        <p:nvPicPr>
          <p:cNvPr id="9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172200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822125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blue 50% 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1910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en-US" sz="2400" b="1" dirty="0"/>
              <a:t>More rigorous interventions Pennsylvania is contemplating:</a:t>
            </a:r>
          </a:p>
          <a:p>
            <a:pPr>
              <a:spcBef>
                <a:spcPts val="0"/>
              </a:spcBef>
              <a:defRPr/>
            </a:pPr>
            <a:r>
              <a:rPr lang="en-US" sz="2400" dirty="0"/>
              <a:t>Partnering with CSI schools which fail to exit and their LEAs to perform comprehensive performance audit</a:t>
            </a:r>
          </a:p>
          <a:p>
            <a:pPr>
              <a:spcBef>
                <a:spcPts val="0"/>
              </a:spcBef>
              <a:defRPr/>
            </a:pPr>
            <a:r>
              <a:rPr lang="en-US" sz="2400" dirty="0"/>
              <a:t>Adding oversight of LEA- and building-level expenditures associated ESSA accountability</a:t>
            </a:r>
          </a:p>
          <a:p>
            <a:pPr>
              <a:spcBef>
                <a:spcPts val="0"/>
              </a:spcBef>
              <a:defRPr/>
            </a:pPr>
            <a:r>
              <a:rPr lang="en-US" sz="2400" dirty="0"/>
              <a:t>Requiring more frequent progress reports to the Department and to the school’s community on improvement activities</a:t>
            </a:r>
          </a:p>
          <a:p>
            <a:pPr lvl="1">
              <a:spcBef>
                <a:spcPts val="0"/>
              </a:spcBef>
              <a:defRPr/>
            </a:pPr>
            <a:endParaRPr lang="en-US" sz="2400" dirty="0"/>
          </a:p>
          <a:p>
            <a:pPr marL="0" indent="0">
              <a:spcBef>
                <a:spcPts val="0"/>
              </a:spcBef>
              <a:buNone/>
              <a:defRPr/>
            </a:pPr>
            <a:endParaRPr lang="en-US" sz="1200" i="1" dirty="0"/>
          </a:p>
          <a:p>
            <a:pPr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r>
              <a:rPr lang="en-US" sz="2400" dirty="0"/>
              <a:t> </a:t>
            </a:r>
          </a:p>
          <a:p>
            <a:pPr>
              <a:defRPr/>
            </a:pPr>
            <a:endParaRPr lang="en-US" dirty="0"/>
          </a:p>
          <a:p>
            <a:pPr marL="457200" lvl="1" indent="0" algn="ctr">
              <a:buFontTx/>
              <a:buNone/>
              <a:defRPr/>
            </a:pPr>
            <a:endParaRPr lang="en-US" dirty="0"/>
          </a:p>
          <a:p>
            <a:pPr lvl="1">
              <a:defRPr/>
            </a:pPr>
            <a:endParaRPr lang="en-US" dirty="0"/>
          </a:p>
        </p:txBody>
      </p:sp>
      <p:sp>
        <p:nvSpPr>
          <p:cNvPr id="4102" name="TextBox 17"/>
          <p:cNvSpPr txBox="1">
            <a:spLocks noChangeArrowheads="1"/>
          </p:cNvSpPr>
          <p:nvPr/>
        </p:nvSpPr>
        <p:spPr bwMode="auto">
          <a:xfrm>
            <a:off x="635000" y="436713"/>
            <a:ext cx="787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</a:rPr>
              <a:t>Section 4: Accountability, Support, and Improvement</a:t>
            </a:r>
          </a:p>
        </p:txBody>
      </p:sp>
      <p:pic>
        <p:nvPicPr>
          <p:cNvPr id="9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172200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18779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blue 50% 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1910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400" b="1" dirty="0"/>
              <a:t>Support for school improvement:</a:t>
            </a:r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Pennsylvania proposes a hybrid approach to distribution of Title I school improvement funds</a:t>
            </a:r>
          </a:p>
          <a:p>
            <a:pPr marL="914400" lvl="1" indent="-45720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400" dirty="0"/>
              <a:t>CSI schools will receive a formula driven grant during the year of CSI identification and the year following (two years)</a:t>
            </a:r>
          </a:p>
          <a:p>
            <a:pPr marL="914400" lvl="1" indent="-45720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400" dirty="0"/>
              <a:t>In years three and four, schools may be eligible to compete for additional school improvement resources</a:t>
            </a:r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Pennsylvania will also continue to provide technical assistance to CSI schools and to districts with a significant number of CSI schools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r>
              <a:rPr lang="en-US" sz="2400" dirty="0"/>
              <a:t> </a:t>
            </a:r>
          </a:p>
          <a:p>
            <a:pPr>
              <a:defRPr/>
            </a:pPr>
            <a:endParaRPr lang="en-US" dirty="0"/>
          </a:p>
          <a:p>
            <a:pPr marL="457200" lvl="1" indent="0" algn="ctr">
              <a:buFontTx/>
              <a:buNone/>
              <a:defRPr/>
            </a:pPr>
            <a:endParaRPr lang="en-US" dirty="0"/>
          </a:p>
          <a:p>
            <a:pPr lvl="1">
              <a:defRPr/>
            </a:pPr>
            <a:endParaRPr lang="en-US" dirty="0"/>
          </a:p>
        </p:txBody>
      </p:sp>
      <p:sp>
        <p:nvSpPr>
          <p:cNvPr id="4102" name="TextBox 17"/>
          <p:cNvSpPr txBox="1">
            <a:spLocks noChangeArrowheads="1"/>
          </p:cNvSpPr>
          <p:nvPr/>
        </p:nvSpPr>
        <p:spPr bwMode="auto">
          <a:xfrm>
            <a:off x="635000" y="436714"/>
            <a:ext cx="787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</a:rPr>
              <a:t>Section 4: Accountability, Support, and Improvement</a:t>
            </a:r>
          </a:p>
        </p:txBody>
      </p:sp>
      <p:pic>
        <p:nvPicPr>
          <p:cNvPr id="9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172200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156624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blue 50% 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400" y="1524000"/>
            <a:ext cx="8229600" cy="4011506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400" b="1" dirty="0"/>
              <a:t>Highlights: </a:t>
            </a:r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Reaffirm commitment to educational equity provisions in ESEA</a:t>
            </a:r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Focus attention on:</a:t>
            </a:r>
          </a:p>
          <a:p>
            <a:pPr marL="857250" lvl="1" indent="-45720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200" dirty="0"/>
              <a:t>PA’s educator workforce pipeline including concerns about teacher shortages</a:t>
            </a:r>
          </a:p>
          <a:p>
            <a:pPr marL="857250" lvl="1" indent="-45720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200" dirty="0"/>
              <a:t>Supports for PA’s existing teacher preparation programs</a:t>
            </a:r>
          </a:p>
          <a:p>
            <a:pPr marL="857250" lvl="1" indent="-45720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200" dirty="0"/>
              <a:t>Rigorous and effective alternative routes to certification</a:t>
            </a:r>
          </a:p>
          <a:p>
            <a:pPr marL="857250" lvl="1" indent="-45720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200" dirty="0"/>
              <a:t>Improved data quality and stronger partnerships between LEAs and preparing institutions and programs</a:t>
            </a:r>
            <a:endParaRPr lang="en-US" sz="2600" dirty="0"/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r>
              <a:rPr lang="en-US" sz="2400" dirty="0"/>
              <a:t> </a:t>
            </a:r>
          </a:p>
          <a:p>
            <a:pPr>
              <a:defRPr/>
            </a:pPr>
            <a:endParaRPr lang="en-US" dirty="0"/>
          </a:p>
          <a:p>
            <a:pPr marL="457200" lvl="1" indent="0" algn="ctr">
              <a:buFontTx/>
              <a:buNone/>
              <a:defRPr/>
            </a:pPr>
            <a:endParaRPr lang="en-US" dirty="0"/>
          </a:p>
          <a:p>
            <a:pPr lvl="1">
              <a:defRPr/>
            </a:pPr>
            <a:endParaRPr lang="en-US" dirty="0"/>
          </a:p>
        </p:txBody>
      </p:sp>
      <p:sp>
        <p:nvSpPr>
          <p:cNvPr id="4102" name="TextBox 17"/>
          <p:cNvSpPr txBox="1">
            <a:spLocks noChangeArrowheads="1"/>
          </p:cNvSpPr>
          <p:nvPr/>
        </p:nvSpPr>
        <p:spPr bwMode="auto">
          <a:xfrm>
            <a:off x="635000" y="436713"/>
            <a:ext cx="787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en-US" sz="2400" b="1" dirty="0">
                <a:solidFill>
                  <a:schemeClr val="bg1"/>
                </a:solidFill>
                <a:latin typeface="+mj-lt"/>
              </a:rPr>
              <a:t>Section 5: Supporting Excellent Educators</a:t>
            </a:r>
          </a:p>
        </p:txBody>
      </p:sp>
      <p:pic>
        <p:nvPicPr>
          <p:cNvPr id="9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172200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175965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blue 50% 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400" y="1301713"/>
            <a:ext cx="8229600" cy="5110488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400" b="1" dirty="0"/>
              <a:t>Revisions to the final proposed plan:  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Added language clarifying that ESSA provides increased flexibility for states and LEAs to leverage available Title II, Part A funding to support the recruitment, preparation, induction, and ongoing development of teachers, principals, and other education leaders, with a particular focus on meeting the needs of vulnerable students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Added description of PDE initiatives to improve preparation of educators to teach in high need schools and communities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Added a description of the materials, supports and resources available to Pennsylvania educators through the online Standards Aligned System (SAS) Portal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1" dirty="0"/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r>
              <a:rPr lang="en-US" sz="2400" dirty="0"/>
              <a:t> </a:t>
            </a:r>
          </a:p>
          <a:p>
            <a:pPr>
              <a:defRPr/>
            </a:pPr>
            <a:endParaRPr lang="en-US" dirty="0"/>
          </a:p>
          <a:p>
            <a:pPr marL="457200" lvl="1" indent="0" algn="ctr">
              <a:buFontTx/>
              <a:buNone/>
              <a:defRPr/>
            </a:pPr>
            <a:endParaRPr lang="en-US" dirty="0"/>
          </a:p>
          <a:p>
            <a:pPr lvl="1">
              <a:defRPr/>
            </a:pPr>
            <a:endParaRPr lang="en-US" dirty="0"/>
          </a:p>
        </p:txBody>
      </p:sp>
      <p:sp>
        <p:nvSpPr>
          <p:cNvPr id="4102" name="TextBox 17"/>
          <p:cNvSpPr txBox="1">
            <a:spLocks noChangeArrowheads="1"/>
          </p:cNvSpPr>
          <p:nvPr/>
        </p:nvSpPr>
        <p:spPr bwMode="auto">
          <a:xfrm>
            <a:off x="635000" y="436713"/>
            <a:ext cx="787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en-US" sz="2400" b="1" dirty="0">
                <a:solidFill>
                  <a:schemeClr val="bg1"/>
                </a:solidFill>
                <a:latin typeface="+mj-lt"/>
              </a:rPr>
              <a:t>Section 5: Supporting Excellent Educators</a:t>
            </a:r>
          </a:p>
        </p:txBody>
      </p:sp>
      <p:pic>
        <p:nvPicPr>
          <p:cNvPr id="9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172200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303017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blue 50% 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1714"/>
            <a:ext cx="8229600" cy="5000486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400" b="1" dirty="0"/>
              <a:t>Pennsylvania will promote opportunities to recruit, retain, and sustain a diverse and talented educator workforce:</a:t>
            </a:r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Develop a clearinghouse in PA’s Teacher Information Management System (TIMS) to connect credentialed educators with open positions in schools and districts</a:t>
            </a:r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Provide support for teacher preparation programs to partner with LEAs to provide year-long residency programs for pre-service teachers </a:t>
            </a:r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Support career pathways for paraprofessionals to become certified teachers</a:t>
            </a:r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Implement a federal Troops to Teachers grant to support the transition of veterans into the educator workforce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r>
              <a:rPr lang="en-US" sz="2400" dirty="0"/>
              <a:t> </a:t>
            </a:r>
          </a:p>
          <a:p>
            <a:pPr>
              <a:defRPr/>
            </a:pPr>
            <a:endParaRPr lang="en-US" dirty="0"/>
          </a:p>
          <a:p>
            <a:pPr marL="457200" lvl="1" indent="0" algn="ctr">
              <a:buFontTx/>
              <a:buNone/>
              <a:defRPr/>
            </a:pPr>
            <a:endParaRPr lang="en-US" dirty="0"/>
          </a:p>
          <a:p>
            <a:pPr lvl="1">
              <a:defRPr/>
            </a:pPr>
            <a:endParaRPr lang="en-US" dirty="0"/>
          </a:p>
        </p:txBody>
      </p:sp>
      <p:sp>
        <p:nvSpPr>
          <p:cNvPr id="4102" name="TextBox 17"/>
          <p:cNvSpPr txBox="1">
            <a:spLocks noChangeArrowheads="1"/>
          </p:cNvSpPr>
          <p:nvPr/>
        </p:nvSpPr>
        <p:spPr bwMode="auto">
          <a:xfrm>
            <a:off x="635000" y="436713"/>
            <a:ext cx="787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en-US" sz="2400" b="1" dirty="0">
                <a:solidFill>
                  <a:schemeClr val="bg1"/>
                </a:solidFill>
                <a:latin typeface="+mj-lt"/>
              </a:rPr>
              <a:t>Section 5: Supporting Excellent Educators</a:t>
            </a:r>
          </a:p>
        </p:txBody>
      </p:sp>
      <p:pic>
        <p:nvPicPr>
          <p:cNvPr id="9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172200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703376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blue 50% 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5909"/>
            <a:ext cx="8229600" cy="5110488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400" b="1" dirty="0"/>
              <a:t>Pennsylvania will continue to invest in support and development of great school leaders:   </a:t>
            </a:r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200" b="1" dirty="0"/>
              <a:t>Pennsylvania Inspired Leadership Program (PIL):</a:t>
            </a:r>
            <a:r>
              <a:rPr lang="en-US" sz="2200" dirty="0"/>
              <a:t> Induction program for new principals focusing on fundamental strategies for equity and effective school leadership  </a:t>
            </a:r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200" b="1" dirty="0"/>
              <a:t>Superintendents’ Academy</a:t>
            </a:r>
            <a:r>
              <a:rPr lang="en-US" sz="2200" dirty="0"/>
              <a:t>: Two-year program launched in 2016 with a cohort of almost 100 system leaders, focused on improving achievement among students who face significant barriers to success</a:t>
            </a:r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200" b="1" dirty="0"/>
              <a:t>Supporting Effective Educator Development (SEED) Grant</a:t>
            </a:r>
            <a:r>
              <a:rPr lang="en-US" sz="2200" dirty="0"/>
              <a:t>: Partnership with National Institute for School Leadership to build a national credentialing system for master principals</a:t>
            </a:r>
            <a:endParaRPr lang="en-US" sz="2200" b="1" dirty="0"/>
          </a:p>
          <a:p>
            <a:pPr marL="0" indent="0">
              <a:spcBef>
                <a:spcPts val="0"/>
              </a:spcBef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r>
              <a:rPr lang="en-US" sz="2400" dirty="0"/>
              <a:t> </a:t>
            </a:r>
          </a:p>
          <a:p>
            <a:pPr>
              <a:defRPr/>
            </a:pPr>
            <a:endParaRPr lang="en-US" dirty="0"/>
          </a:p>
          <a:p>
            <a:pPr marL="457200" lvl="1" indent="0" algn="ctr">
              <a:buFontTx/>
              <a:buNone/>
              <a:defRPr/>
            </a:pPr>
            <a:endParaRPr lang="en-US" dirty="0"/>
          </a:p>
          <a:p>
            <a:pPr lvl="1">
              <a:defRPr/>
            </a:pPr>
            <a:endParaRPr lang="en-US" dirty="0"/>
          </a:p>
        </p:txBody>
      </p:sp>
      <p:sp>
        <p:nvSpPr>
          <p:cNvPr id="4102" name="TextBox 17"/>
          <p:cNvSpPr txBox="1">
            <a:spLocks noChangeArrowheads="1"/>
          </p:cNvSpPr>
          <p:nvPr/>
        </p:nvSpPr>
        <p:spPr bwMode="auto">
          <a:xfrm>
            <a:off x="635000" y="436713"/>
            <a:ext cx="787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en-US" sz="2400" b="1" dirty="0">
                <a:solidFill>
                  <a:schemeClr val="bg1"/>
                </a:solidFill>
                <a:latin typeface="+mj-lt"/>
              </a:rPr>
              <a:t>Section 5: Supporting Excellent Educators</a:t>
            </a:r>
          </a:p>
        </p:txBody>
      </p:sp>
      <p:pic>
        <p:nvPicPr>
          <p:cNvPr id="9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172200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561398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blue 50% 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491" y="1524000"/>
            <a:ext cx="8229600" cy="3662688"/>
          </a:xfrm>
        </p:spPr>
        <p:txBody>
          <a:bodyPr/>
          <a:lstStyle/>
          <a:p>
            <a:pPr marL="0" lvl="0" indent="0">
              <a:buNone/>
            </a:pPr>
            <a:r>
              <a:rPr lang="en-US" sz="2400" b="1" dirty="0">
                <a:solidFill>
                  <a:srgbClr val="000000"/>
                </a:solidFill>
              </a:rPr>
              <a:t>Highlights: </a:t>
            </a:r>
          </a:p>
          <a:p>
            <a:pPr lvl="0"/>
            <a:r>
              <a:rPr lang="en-US" sz="2400" dirty="0">
                <a:solidFill>
                  <a:srgbClr val="000000"/>
                </a:solidFill>
              </a:rPr>
              <a:t>Identifies Pennsylvania’s key strategies for ensuring all students have access to well rounded, robust educational opportunities</a:t>
            </a:r>
          </a:p>
          <a:p>
            <a:pPr lvl="0"/>
            <a:r>
              <a:rPr lang="en-US" sz="2400" dirty="0">
                <a:solidFill>
                  <a:srgbClr val="000000"/>
                </a:solidFill>
              </a:rPr>
              <a:t>Describes models for school-based supports and community partnerships </a:t>
            </a:r>
          </a:p>
          <a:p>
            <a:pPr lvl="0"/>
            <a:r>
              <a:rPr lang="en-US" sz="2400" dirty="0">
                <a:solidFill>
                  <a:srgbClr val="000000"/>
                </a:solidFill>
              </a:rPr>
              <a:t>Focuses on supports for students during important transitions </a:t>
            </a:r>
          </a:p>
          <a:p>
            <a:pPr marL="0" lvl="0" indent="0">
              <a:buNone/>
            </a:pP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4102" name="TextBox 17"/>
          <p:cNvSpPr txBox="1">
            <a:spLocks noChangeArrowheads="1"/>
          </p:cNvSpPr>
          <p:nvPr/>
        </p:nvSpPr>
        <p:spPr bwMode="auto">
          <a:xfrm>
            <a:off x="635000" y="436713"/>
            <a:ext cx="787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en-US" sz="2400" b="1" dirty="0">
                <a:solidFill>
                  <a:schemeClr val="bg1"/>
                </a:solidFill>
                <a:latin typeface="+mj-lt"/>
              </a:rPr>
              <a:t>Section 6:</a:t>
            </a:r>
            <a:r>
              <a:rPr lang="en-US" altLang="en-US" sz="2400" b="1" dirty="0">
                <a:solidFill>
                  <a:schemeClr val="bg1"/>
                </a:solidFill>
              </a:rPr>
              <a:t> Supporting All Students</a:t>
            </a:r>
            <a:endParaRPr lang="en-US" altLang="en-US" sz="24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9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172200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4358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blue 50% 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9884" y="1828800"/>
            <a:ext cx="8224221" cy="3200400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US" sz="2400" dirty="0"/>
              <a:t>Introduction</a:t>
            </a:r>
          </a:p>
          <a:p>
            <a:pPr>
              <a:spcBef>
                <a:spcPts val="0"/>
              </a:spcBef>
              <a:defRPr/>
            </a:pPr>
            <a:r>
              <a:rPr lang="en-US" sz="2400" dirty="0"/>
              <a:t>Section 1: Long-term Goals</a:t>
            </a:r>
          </a:p>
          <a:p>
            <a:pPr>
              <a:spcBef>
                <a:spcPts val="0"/>
              </a:spcBef>
              <a:defRPr/>
            </a:pPr>
            <a:r>
              <a:rPr lang="en-US" sz="2400" dirty="0"/>
              <a:t>Section 2: Consultation and Performance Management</a:t>
            </a:r>
          </a:p>
          <a:p>
            <a:pPr>
              <a:spcBef>
                <a:spcPts val="0"/>
              </a:spcBef>
              <a:defRPr/>
            </a:pPr>
            <a:r>
              <a:rPr lang="en-US" sz="2400" dirty="0"/>
              <a:t>Section 3: Academic Assessments</a:t>
            </a:r>
          </a:p>
          <a:p>
            <a:pPr>
              <a:spcBef>
                <a:spcPts val="0"/>
              </a:spcBef>
              <a:defRPr/>
            </a:pPr>
            <a:r>
              <a:rPr lang="en-US" sz="2400" dirty="0"/>
              <a:t>Section 4: Accountability, Support and Improvement </a:t>
            </a:r>
          </a:p>
          <a:p>
            <a:pPr>
              <a:spcBef>
                <a:spcPts val="0"/>
              </a:spcBef>
              <a:defRPr/>
            </a:pPr>
            <a:r>
              <a:rPr lang="en-US" sz="2400" dirty="0"/>
              <a:t>Section 5: Supporting Excellent Educators</a:t>
            </a:r>
          </a:p>
          <a:p>
            <a:pPr>
              <a:spcBef>
                <a:spcPts val="0"/>
              </a:spcBef>
              <a:defRPr/>
            </a:pPr>
            <a:r>
              <a:rPr lang="en-US" sz="2400" dirty="0"/>
              <a:t>Section 6: Supporting All Students</a:t>
            </a:r>
            <a:endParaRPr lang="en-US" dirty="0"/>
          </a:p>
        </p:txBody>
      </p:sp>
      <p:sp>
        <p:nvSpPr>
          <p:cNvPr id="4102" name="TextBox 17"/>
          <p:cNvSpPr txBox="1">
            <a:spLocks noChangeArrowheads="1"/>
          </p:cNvSpPr>
          <p:nvPr/>
        </p:nvSpPr>
        <p:spPr bwMode="auto">
          <a:xfrm>
            <a:off x="660400" y="436713"/>
            <a:ext cx="787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  <a:latin typeface="+mj-lt"/>
              </a:rPr>
              <a:t>Pennsylvania’s ESSA Consolidated State Plan </a:t>
            </a:r>
          </a:p>
        </p:txBody>
      </p:sp>
      <p:pic>
        <p:nvPicPr>
          <p:cNvPr id="9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172200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665213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blue 50% 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400" y="1371600"/>
            <a:ext cx="8229600" cy="4800600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/>
              <a:t>Revisions to the final proposed plan:  </a:t>
            </a:r>
          </a:p>
          <a:p>
            <a:pPr lvl="0"/>
            <a:r>
              <a:rPr lang="en-US" sz="2200" dirty="0"/>
              <a:t>Clarified the meaning of well-rounded education opportunities and emphasized well-rounded opportunities as a priority especially for the use of Title IV, Part A funding</a:t>
            </a:r>
          </a:p>
          <a:p>
            <a:pPr lvl="0"/>
            <a:r>
              <a:rPr lang="en-US" sz="2200" dirty="0"/>
              <a:t>Added text noting that the use of chronic absenteeism as an ESSA accountability indicator and in the Future Ready PA Index emphasizes the importance of student and parent/family engagement to improve attendance and learning outcomes</a:t>
            </a:r>
          </a:p>
          <a:p>
            <a:pPr lvl="0"/>
            <a:r>
              <a:rPr lang="en-US" sz="2200" dirty="0"/>
              <a:t>Added descriptions of initiatives that support students and communities including the National School Lunch and Breakfast Programs and the role of public libraries </a:t>
            </a:r>
          </a:p>
          <a:p>
            <a:pPr marL="0" lvl="0" indent="0">
              <a:buNone/>
            </a:pPr>
            <a:r>
              <a:rPr lang="en-US" sz="2000" i="1" dirty="0"/>
              <a:t>	</a:t>
            </a:r>
            <a:endParaRPr lang="en-US" sz="2400" dirty="0"/>
          </a:p>
        </p:txBody>
      </p:sp>
      <p:sp>
        <p:nvSpPr>
          <p:cNvPr id="4102" name="TextBox 17"/>
          <p:cNvSpPr txBox="1">
            <a:spLocks noChangeArrowheads="1"/>
          </p:cNvSpPr>
          <p:nvPr/>
        </p:nvSpPr>
        <p:spPr bwMode="auto">
          <a:xfrm>
            <a:off x="635000" y="436713"/>
            <a:ext cx="787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en-US" sz="2400" b="1" dirty="0">
                <a:solidFill>
                  <a:schemeClr val="bg1"/>
                </a:solidFill>
                <a:latin typeface="+mj-lt"/>
              </a:rPr>
              <a:t>Section 6:</a:t>
            </a:r>
            <a:r>
              <a:rPr lang="en-US" altLang="en-US" sz="2400" b="1" dirty="0">
                <a:solidFill>
                  <a:schemeClr val="bg1"/>
                </a:solidFill>
              </a:rPr>
              <a:t> Supporting All Students</a:t>
            </a:r>
            <a:endParaRPr lang="en-US" altLang="en-US" sz="24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9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172200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971448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blue 50% 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400" y="1371600"/>
            <a:ext cx="8229600" cy="4592490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/>
              <a:t>Revisions to the final proposed plan </a:t>
            </a:r>
            <a:r>
              <a:rPr lang="en-US" sz="2000" i="1" dirty="0"/>
              <a:t>(continued from previous slide</a:t>
            </a:r>
            <a:r>
              <a:rPr lang="en-US" sz="2000" b="1" dirty="0"/>
              <a:t>)</a:t>
            </a:r>
            <a:r>
              <a:rPr lang="en-US" sz="2400" b="1" dirty="0"/>
              <a:t>:  </a:t>
            </a:r>
          </a:p>
          <a:p>
            <a:pPr lvl="0"/>
            <a:r>
              <a:rPr lang="en-US" sz="2200" dirty="0"/>
              <a:t>Added language describing the Department’s strategies to emphasize students reading on grade level by third grade</a:t>
            </a:r>
          </a:p>
          <a:p>
            <a:pPr lvl="0"/>
            <a:r>
              <a:rPr lang="en-US" sz="2200" dirty="0"/>
              <a:t>Added description of the Department’s Office of Safe Schools and its work to identify and address disproportionate and exclusionary discipline practices</a:t>
            </a:r>
          </a:p>
          <a:p>
            <a:pPr lvl="0"/>
            <a:r>
              <a:rPr lang="en-US" sz="2200" dirty="0"/>
              <a:t>Clarified language regarding the manner in which the Department will award Title IV, Part A, Subpart 1 funds </a:t>
            </a:r>
          </a:p>
          <a:p>
            <a:pPr lvl="0"/>
            <a:r>
              <a:rPr lang="en-US" sz="2200" dirty="0"/>
              <a:t>Added language describing the Department’s support for LEAs regarding progress of English Learners and how the Department monitors progress of English Learners in schools</a:t>
            </a:r>
          </a:p>
          <a:p>
            <a:pPr marL="0" lvl="0" indent="0">
              <a:buNone/>
            </a:pPr>
            <a:endParaRPr lang="en-US" sz="2200" dirty="0">
              <a:solidFill>
                <a:srgbClr val="FF0000"/>
              </a:solidFill>
            </a:endParaRPr>
          </a:p>
          <a:p>
            <a:pPr marL="0" lvl="0" indent="0">
              <a:buNone/>
            </a:pP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4102" name="TextBox 17"/>
          <p:cNvSpPr txBox="1">
            <a:spLocks noChangeArrowheads="1"/>
          </p:cNvSpPr>
          <p:nvPr/>
        </p:nvSpPr>
        <p:spPr bwMode="auto">
          <a:xfrm>
            <a:off x="635000" y="436713"/>
            <a:ext cx="787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en-US" sz="2400" b="1" dirty="0">
                <a:solidFill>
                  <a:schemeClr val="bg1"/>
                </a:solidFill>
                <a:latin typeface="+mj-lt"/>
              </a:rPr>
              <a:t>Section 6:</a:t>
            </a:r>
            <a:r>
              <a:rPr lang="en-US" altLang="en-US" sz="2400" b="1" dirty="0">
                <a:solidFill>
                  <a:schemeClr val="bg1"/>
                </a:solidFill>
              </a:rPr>
              <a:t> Supporting All Students</a:t>
            </a:r>
            <a:endParaRPr lang="en-US" altLang="en-US" sz="24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9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172200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851422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blue 50% 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1714"/>
            <a:ext cx="8229600" cy="5305286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400" b="1" dirty="0"/>
              <a:t>Ensure well-rounded and rigorous education experiences for all students:  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Increase participation in advanced coursework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Promote equitable access to STEM 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Support college and career pathways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b="1" dirty="0"/>
              <a:t>Address student needs through school-based supports and community partnerships: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Child Nutrition Programs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Community Schools 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Migrant Education Program 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21</a:t>
            </a:r>
            <a:r>
              <a:rPr lang="en-US" sz="2400" baseline="30000" dirty="0"/>
              <a:t>st</a:t>
            </a:r>
            <a:r>
              <a:rPr lang="en-US" sz="2400" dirty="0"/>
              <a:t> Century Community Learning Centers 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Programs and supports for students experiencing homelessness </a:t>
            </a:r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r>
              <a:rPr lang="en-US" sz="2400" dirty="0"/>
              <a:t> </a:t>
            </a:r>
          </a:p>
          <a:p>
            <a:pPr>
              <a:defRPr/>
            </a:pPr>
            <a:endParaRPr lang="en-US" dirty="0"/>
          </a:p>
          <a:p>
            <a:pPr marL="457200" lvl="1" indent="0" algn="ctr">
              <a:buFontTx/>
              <a:buNone/>
              <a:defRPr/>
            </a:pPr>
            <a:endParaRPr lang="en-US" dirty="0"/>
          </a:p>
          <a:p>
            <a:pPr lvl="1">
              <a:defRPr/>
            </a:pPr>
            <a:endParaRPr lang="en-US" dirty="0"/>
          </a:p>
        </p:txBody>
      </p:sp>
      <p:sp>
        <p:nvSpPr>
          <p:cNvPr id="4102" name="TextBox 17"/>
          <p:cNvSpPr txBox="1">
            <a:spLocks noChangeArrowheads="1"/>
          </p:cNvSpPr>
          <p:nvPr/>
        </p:nvSpPr>
        <p:spPr bwMode="auto">
          <a:xfrm>
            <a:off x="635000" y="436713"/>
            <a:ext cx="787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en-US" sz="2400" b="1" dirty="0">
                <a:solidFill>
                  <a:schemeClr val="bg1"/>
                </a:solidFill>
                <a:latin typeface="+mj-lt"/>
              </a:rPr>
              <a:t>Section 6: Supporting All Students</a:t>
            </a:r>
          </a:p>
        </p:txBody>
      </p:sp>
      <p:pic>
        <p:nvPicPr>
          <p:cNvPr id="9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172200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184038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blue 50% 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7752"/>
            <a:ext cx="8229600" cy="5127954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400" b="1" dirty="0"/>
              <a:t>Promote successful transitions from early childhood through postsecondary:</a:t>
            </a:r>
            <a:endParaRPr lang="en-US" sz="2400" dirty="0"/>
          </a:p>
          <a:p>
            <a:pPr marL="51435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Early childhood to elementary school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400" dirty="0"/>
              <a:t>Focus on readiness</a:t>
            </a:r>
          </a:p>
          <a:p>
            <a:pPr marL="51435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Elementary school to middle school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400" dirty="0"/>
              <a:t>Early warning system</a:t>
            </a:r>
          </a:p>
          <a:p>
            <a:pPr marL="51435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Middle school to high school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400" dirty="0"/>
              <a:t>Career exploration and engagement activities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400" dirty="0"/>
              <a:t>Positive school climate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400" dirty="0"/>
              <a:t>Evidence-based support systems – PBIS and SAP</a:t>
            </a:r>
          </a:p>
          <a:p>
            <a:pPr marL="51435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High school to postsecondary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400" dirty="0"/>
              <a:t>Increase college/career advising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400" dirty="0"/>
              <a:t>College access and completion initiatives</a:t>
            </a:r>
            <a:endParaRPr lang="en-US" sz="2400" b="1" dirty="0"/>
          </a:p>
          <a:p>
            <a:pPr marL="0" indent="0">
              <a:spcBef>
                <a:spcPts val="0"/>
              </a:spcBef>
              <a:buNone/>
              <a:defRPr/>
            </a:pPr>
            <a:endParaRPr lang="en-US" sz="2400" dirty="0"/>
          </a:p>
          <a:p>
            <a:pPr marL="0" indent="0">
              <a:spcBef>
                <a:spcPts val="0"/>
              </a:spcBef>
              <a:buNone/>
              <a:defRPr/>
            </a:pPr>
            <a:endParaRPr lang="en-US" sz="2400" dirty="0"/>
          </a:p>
          <a:p>
            <a:pPr marL="0" indent="0">
              <a:spcBef>
                <a:spcPts val="0"/>
              </a:spcBef>
              <a:buNone/>
              <a:defRPr/>
            </a:pPr>
            <a:endParaRPr lang="en-US" sz="2400" dirty="0"/>
          </a:p>
          <a:p>
            <a:pPr marL="0" indent="0">
              <a:spcBef>
                <a:spcPts val="0"/>
              </a:spcBef>
              <a:buNone/>
              <a:defRPr/>
            </a:pPr>
            <a:endParaRPr lang="en-US" sz="2400" dirty="0"/>
          </a:p>
          <a:p>
            <a:pPr>
              <a:spcBef>
                <a:spcPts val="0"/>
              </a:spcBef>
              <a:defRPr/>
            </a:pPr>
            <a:endParaRPr lang="en-US" sz="2400" dirty="0"/>
          </a:p>
          <a:p>
            <a:pPr>
              <a:spcBef>
                <a:spcPts val="0"/>
              </a:spcBef>
              <a:defRPr/>
            </a:pPr>
            <a:endParaRPr lang="en-US" sz="2400" dirty="0"/>
          </a:p>
          <a:p>
            <a:pPr>
              <a:spcBef>
                <a:spcPts val="0"/>
              </a:spcBef>
              <a:defRPr/>
            </a:pPr>
            <a:endParaRPr lang="en-US" sz="2400" dirty="0"/>
          </a:p>
          <a:p>
            <a:pPr marL="0" indent="0">
              <a:spcBef>
                <a:spcPts val="0"/>
              </a:spcBef>
              <a:buNone/>
              <a:defRPr/>
            </a:pPr>
            <a:endParaRPr lang="en-US" sz="2400" dirty="0"/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2400" dirty="0"/>
              <a:t> </a:t>
            </a:r>
          </a:p>
          <a:p>
            <a:pPr>
              <a:defRPr/>
            </a:pPr>
            <a:endParaRPr lang="en-US" dirty="0"/>
          </a:p>
          <a:p>
            <a:pPr marL="457200" lvl="1" indent="0" algn="ctr">
              <a:buFontTx/>
              <a:buNone/>
              <a:defRPr/>
            </a:pPr>
            <a:endParaRPr lang="en-US" dirty="0"/>
          </a:p>
          <a:p>
            <a:pPr marL="457200" lvl="1" indent="0">
              <a:buNone/>
              <a:defRPr/>
            </a:pPr>
            <a:endParaRPr lang="en-US" dirty="0"/>
          </a:p>
        </p:txBody>
      </p:sp>
      <p:sp>
        <p:nvSpPr>
          <p:cNvPr id="4102" name="TextBox 17"/>
          <p:cNvSpPr txBox="1">
            <a:spLocks noChangeArrowheads="1"/>
          </p:cNvSpPr>
          <p:nvPr/>
        </p:nvSpPr>
        <p:spPr bwMode="auto">
          <a:xfrm>
            <a:off x="635000" y="436713"/>
            <a:ext cx="787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en-US" sz="2400" b="1" dirty="0">
                <a:solidFill>
                  <a:schemeClr val="bg1"/>
                </a:solidFill>
                <a:latin typeface="+mj-lt"/>
              </a:rPr>
              <a:t>Section 6: Supporting All Students</a:t>
            </a:r>
          </a:p>
        </p:txBody>
      </p:sp>
      <p:pic>
        <p:nvPicPr>
          <p:cNvPr id="9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172200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434682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blue 50% 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15772"/>
            <a:ext cx="8229601" cy="5305286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400" b="1" dirty="0"/>
              <a:t>Promote positive school climate and social-emotional learning: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Pennsylvania School Climate Survey 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PA Equity and Inclusion Toolkit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Bullying Prevention Toolkit 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Support students through Multi-Tiered System of Supports (MTSS) and Positive Behavior Interventions and Supports (PBIS)</a:t>
            </a:r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r>
              <a:rPr lang="en-US" sz="2400" dirty="0"/>
              <a:t> </a:t>
            </a:r>
          </a:p>
          <a:p>
            <a:pPr>
              <a:defRPr/>
            </a:pPr>
            <a:endParaRPr lang="en-US" dirty="0"/>
          </a:p>
          <a:p>
            <a:pPr marL="457200" lvl="1" indent="0" algn="ctr">
              <a:buFontTx/>
              <a:buNone/>
              <a:defRPr/>
            </a:pPr>
            <a:endParaRPr lang="en-US" dirty="0"/>
          </a:p>
          <a:p>
            <a:pPr lvl="1">
              <a:defRPr/>
            </a:pPr>
            <a:endParaRPr lang="en-US" dirty="0"/>
          </a:p>
        </p:txBody>
      </p:sp>
      <p:sp>
        <p:nvSpPr>
          <p:cNvPr id="4102" name="TextBox 17"/>
          <p:cNvSpPr txBox="1">
            <a:spLocks noChangeArrowheads="1"/>
          </p:cNvSpPr>
          <p:nvPr/>
        </p:nvSpPr>
        <p:spPr bwMode="auto">
          <a:xfrm>
            <a:off x="635000" y="436713"/>
            <a:ext cx="787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en-US" sz="2400" b="1" dirty="0">
                <a:solidFill>
                  <a:schemeClr val="bg1"/>
                </a:solidFill>
                <a:latin typeface="+mj-lt"/>
              </a:rPr>
              <a:t>Section 6: Supporting All Students</a:t>
            </a:r>
          </a:p>
        </p:txBody>
      </p:sp>
      <p:pic>
        <p:nvPicPr>
          <p:cNvPr id="9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172200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593840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5" title="Title slid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5851525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374691" y="2108338"/>
            <a:ext cx="8217976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dirty="0">
                <a:solidFill>
                  <a:prstClr val="black"/>
                </a:solidFill>
                <a:ea typeface="Verdana" pitchFamily="34" charset="0"/>
                <a:cs typeface="Arial" charset="0"/>
              </a:rPr>
              <a:t>PDE’s </a:t>
            </a:r>
            <a:r>
              <a:rPr lang="en-US" altLang="en-US" sz="2800" i="1" dirty="0">
                <a:solidFill>
                  <a:prstClr val="black"/>
                </a:solidFill>
                <a:ea typeface="Verdana" pitchFamily="34" charset="0"/>
                <a:cs typeface="Arial" charset="0"/>
                <a:hlinkClick r:id="rId5"/>
              </a:rPr>
              <a:t>Every Student Succeeds Act (ESSA) </a:t>
            </a:r>
            <a:r>
              <a:rPr lang="en-US" altLang="en-US" sz="2800" dirty="0">
                <a:solidFill>
                  <a:prstClr val="black"/>
                </a:solidFill>
                <a:ea typeface="Verdana" pitchFamily="34" charset="0"/>
                <a:cs typeface="Arial" charset="0"/>
              </a:rPr>
              <a:t>page</a:t>
            </a:r>
          </a:p>
          <a:p>
            <a:pPr eaLnBrk="1" hangingPunct="1">
              <a:spcBef>
                <a:spcPct val="0"/>
              </a:spcBef>
            </a:pPr>
            <a:endParaRPr lang="en-US" altLang="en-US" sz="1800" dirty="0">
              <a:solidFill>
                <a:prstClr val="black"/>
              </a:solidFill>
              <a:latin typeface="Verdana" pitchFamily="34" charset="0"/>
              <a:ea typeface="Verdana" pitchFamily="34" charset="0"/>
              <a:cs typeface="Arial" charset="0"/>
            </a:endParaRPr>
          </a:p>
        </p:txBody>
      </p:sp>
      <p:sp>
        <p:nvSpPr>
          <p:cNvPr id="11" name="TextBox 4"/>
          <p:cNvSpPr txBox="1">
            <a:spLocks noChangeArrowheads="1"/>
          </p:cNvSpPr>
          <p:nvPr/>
        </p:nvSpPr>
        <p:spPr bwMode="auto">
          <a:xfrm>
            <a:off x="374691" y="3181660"/>
            <a:ext cx="81788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2800" dirty="0">
                <a:solidFill>
                  <a:prstClr val="black"/>
                </a:solidFill>
                <a:ea typeface="Verdana" pitchFamily="34" charset="0"/>
                <a:cs typeface="Arial" charset="0"/>
              </a:rPr>
              <a:t>Contact PDE with questions or comments: </a:t>
            </a:r>
          </a:p>
          <a:p>
            <a:pPr marL="457200" lvl="1" indent="0"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2600" dirty="0">
                <a:solidFill>
                  <a:prstClr val="black"/>
                </a:solidFill>
                <a:ea typeface="Verdana" pitchFamily="34" charset="0"/>
                <a:cs typeface="Arial" charset="0"/>
              </a:rPr>
              <a:t> </a:t>
            </a:r>
            <a:r>
              <a:rPr lang="en-US" altLang="en-US" sz="2600" dirty="0">
                <a:solidFill>
                  <a:prstClr val="black"/>
                </a:solidFill>
                <a:ea typeface="Verdana" pitchFamily="34" charset="0"/>
                <a:cs typeface="Arial" charset="0"/>
                <a:hlinkClick r:id="rId6"/>
              </a:rPr>
              <a:t>RA-edESSA@pa.gov</a:t>
            </a:r>
            <a:r>
              <a:rPr lang="en-US" altLang="en-US" sz="2600" dirty="0">
                <a:solidFill>
                  <a:prstClr val="black"/>
                </a:solidFill>
                <a:ea typeface="Verdana" pitchFamily="34" charset="0"/>
                <a:cs typeface="Arial" charset="0"/>
              </a:rPr>
              <a:t> </a:t>
            </a:r>
          </a:p>
          <a:p>
            <a:pPr marL="457200" lvl="1" indent="0" eaLnBrk="1" hangingPunct="1">
              <a:spcBef>
                <a:spcPct val="0"/>
              </a:spcBef>
              <a:buFontTx/>
              <a:buNone/>
              <a:defRPr/>
            </a:pPr>
            <a:endParaRPr lang="en-US" altLang="en-US" sz="2600" dirty="0">
              <a:solidFill>
                <a:prstClr val="black"/>
              </a:solidFill>
              <a:ea typeface="Verdana" pitchFamily="34" charset="0"/>
              <a:cs typeface="Arial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426489"/>
            <a:ext cx="8229600" cy="566683"/>
          </a:xfrm>
        </p:spPr>
        <p:txBody>
          <a:bodyPr/>
          <a:lstStyle/>
          <a:p>
            <a:pPr algn="l"/>
            <a:r>
              <a:rPr lang="en-US" sz="2400" b="1" dirty="0">
                <a:solidFill>
                  <a:schemeClr val="bg1"/>
                </a:solidFill>
              </a:rPr>
              <a:t>More Information and Opportunity to Comment</a:t>
            </a:r>
          </a:p>
        </p:txBody>
      </p:sp>
    </p:spTree>
    <p:extLst>
      <p:ext uri="{BB962C8B-B14F-4D97-AF65-F5344CB8AC3E}">
        <p14:creationId xmlns:p14="http://schemas.microsoft.com/office/powerpoint/2010/main" val="3627271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blue 50% 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TextBox 17"/>
          <p:cNvSpPr txBox="1">
            <a:spLocks noChangeArrowheads="1"/>
          </p:cNvSpPr>
          <p:nvPr/>
        </p:nvSpPr>
        <p:spPr bwMode="auto">
          <a:xfrm>
            <a:off x="635000" y="436714"/>
            <a:ext cx="8051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  <a:latin typeface="+mj-lt"/>
              </a:rPr>
              <a:t>Plan is Aligned to PA’s Education Vision (Introduction)</a:t>
            </a:r>
          </a:p>
        </p:txBody>
      </p:sp>
      <p:pic>
        <p:nvPicPr>
          <p:cNvPr id="9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172200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0273" y="1295400"/>
            <a:ext cx="8229600" cy="48768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400" b="1" dirty="0"/>
              <a:t>Highlights:</a:t>
            </a:r>
          </a:p>
          <a:p>
            <a:pPr marL="51435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Investments in education funding</a:t>
            </a:r>
          </a:p>
          <a:p>
            <a:pPr marL="51435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Comprehensive measures of school success</a:t>
            </a:r>
          </a:p>
          <a:p>
            <a:pPr marL="51435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High-quality early childhood education</a:t>
            </a:r>
          </a:p>
          <a:p>
            <a:pPr marL="51435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Investment in great teachers and leaders </a:t>
            </a:r>
          </a:p>
          <a:p>
            <a:pPr marL="51435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Growth in STEM innovation and capacity </a:t>
            </a:r>
          </a:p>
          <a:p>
            <a:pPr marL="51435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Expansion of pathways to postsecondary success  </a:t>
            </a:r>
          </a:p>
          <a:p>
            <a:pPr marL="51435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Support for Community Schools </a:t>
            </a:r>
            <a:br>
              <a:rPr lang="en-US" sz="2200" dirty="0"/>
            </a:br>
            <a:endParaRPr lang="en-US" sz="2200" dirty="0"/>
          </a:p>
          <a:p>
            <a:pPr marL="57150" indent="0">
              <a:spcBef>
                <a:spcPts val="0"/>
              </a:spcBef>
              <a:buNone/>
            </a:pPr>
            <a:r>
              <a:rPr lang="en-US" sz="2400" b="1" dirty="0"/>
              <a:t>Revisions to the final proposed plan: </a:t>
            </a:r>
            <a:r>
              <a:rPr lang="en-US" sz="2400" dirty="0"/>
              <a:t> </a:t>
            </a:r>
          </a:p>
          <a:p>
            <a:pPr marL="400050">
              <a:spcBef>
                <a:spcPts val="0"/>
              </a:spcBef>
            </a:pPr>
            <a:r>
              <a:rPr lang="en-US" sz="2200" dirty="0"/>
              <a:t>Added information describing the landscapes of higher education and early childhood education in Pennsylvania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852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blue 50% 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77144"/>
            <a:ext cx="8382000" cy="4724400"/>
          </a:xfrm>
        </p:spPr>
        <p:txBody>
          <a:bodyPr/>
          <a:lstStyle/>
          <a:p>
            <a:pPr marL="57150" indent="0">
              <a:spcBef>
                <a:spcPts val="0"/>
              </a:spcBef>
              <a:buNone/>
              <a:defRPr/>
            </a:pPr>
            <a:r>
              <a:rPr lang="en-US" sz="2400" b="1" dirty="0"/>
              <a:t>Highlights: </a:t>
            </a:r>
          </a:p>
          <a:p>
            <a:pPr>
              <a:spcBef>
                <a:spcPts val="0"/>
              </a:spcBef>
              <a:defRPr/>
            </a:pPr>
            <a:r>
              <a:rPr lang="en-US" sz="2200" dirty="0"/>
              <a:t>Set ambitious yet attainable targets for schools, local education agencies (LEAs), and Pennsylvania</a:t>
            </a:r>
          </a:p>
          <a:p>
            <a:pPr>
              <a:spcBef>
                <a:spcPts val="0"/>
              </a:spcBef>
              <a:defRPr/>
            </a:pPr>
            <a:r>
              <a:rPr lang="en-US" sz="2200" dirty="0"/>
              <a:t>Provide context for interpreting performance</a:t>
            </a:r>
          </a:p>
          <a:p>
            <a:pPr>
              <a:spcBef>
                <a:spcPts val="0"/>
              </a:spcBef>
              <a:defRPr/>
            </a:pPr>
            <a:r>
              <a:rPr lang="en-US" sz="2200" dirty="0"/>
              <a:t>Inform delivery of technical assistance and other supports</a:t>
            </a:r>
            <a:br>
              <a:rPr lang="en-US" sz="2200" dirty="0"/>
            </a:br>
            <a:endParaRPr lang="en-US" sz="2200" dirty="0"/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2400" b="1" dirty="0"/>
              <a:t>Revisions to the final proposed plan:</a:t>
            </a:r>
            <a:r>
              <a:rPr lang="en-US" sz="2400" dirty="0"/>
              <a:t>  </a:t>
            </a:r>
          </a:p>
          <a:p>
            <a:pPr>
              <a:spcBef>
                <a:spcPts val="0"/>
              </a:spcBef>
              <a:defRPr/>
            </a:pPr>
            <a:r>
              <a:rPr lang="en-US" sz="2200" dirty="0"/>
              <a:t>Clarified explanation of why Pennsylvania has chosen to set long-term goals that are different for different subgroups for both Academic Achievement and Graduation Rate</a:t>
            </a:r>
          </a:p>
          <a:p>
            <a:pPr>
              <a:spcBef>
                <a:spcPts val="0"/>
              </a:spcBef>
              <a:defRPr/>
            </a:pPr>
            <a:r>
              <a:rPr lang="en-US" sz="2200" dirty="0"/>
              <a:t>Added long-term goals and measurements of interim progress for English Learners based on new data for 2016-17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en-US" sz="2600" dirty="0"/>
          </a:p>
          <a:p>
            <a:pPr marL="457200" lvl="1" indent="0" algn="ctr">
              <a:buFontTx/>
              <a:buNone/>
              <a:defRPr/>
            </a:pPr>
            <a:endParaRPr lang="en-US" dirty="0"/>
          </a:p>
          <a:p>
            <a:pPr marL="457200" lvl="1" indent="0">
              <a:buNone/>
              <a:defRPr/>
            </a:pPr>
            <a:endParaRPr lang="en-US" dirty="0"/>
          </a:p>
        </p:txBody>
      </p:sp>
      <p:sp>
        <p:nvSpPr>
          <p:cNvPr id="4102" name="TextBox 17"/>
          <p:cNvSpPr txBox="1">
            <a:spLocks noChangeArrowheads="1"/>
          </p:cNvSpPr>
          <p:nvPr/>
        </p:nvSpPr>
        <p:spPr bwMode="auto">
          <a:xfrm>
            <a:off x="635000" y="436713"/>
            <a:ext cx="787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  <a:latin typeface="+mj-lt"/>
              </a:rPr>
              <a:t>Section 1: Long-term Goals </a:t>
            </a:r>
          </a:p>
        </p:txBody>
      </p:sp>
      <p:pic>
        <p:nvPicPr>
          <p:cNvPr id="9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172200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4509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blue 50% 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1821" y="1219200"/>
            <a:ext cx="8234979" cy="4953000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None/>
              <a:defRPr/>
            </a:pPr>
            <a:r>
              <a:rPr lang="en-US" altLang="en-US" sz="2400" b="1" dirty="0">
                <a:ea typeface="Verdana" pitchFamily="34" charset="0"/>
                <a:cs typeface="Arial" charset="0"/>
              </a:rPr>
              <a:t>Academic proficiency goal: </a:t>
            </a:r>
            <a:r>
              <a:rPr lang="en-US" altLang="en-US" sz="2400" dirty="0">
                <a:ea typeface="Verdana" pitchFamily="34" charset="0"/>
                <a:cs typeface="Arial" charset="0"/>
              </a:rPr>
              <a:t>Cut in half the percentage of non-proficient students on PSSAs and Keystone Exams by 2030</a:t>
            </a:r>
          </a:p>
          <a:p>
            <a:pPr lvl="1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ea typeface="Verdana" pitchFamily="34" charset="0"/>
                <a:cs typeface="Arial" charset="0"/>
              </a:rPr>
              <a:t>Applies to all students and each subgroup</a:t>
            </a:r>
          </a:p>
          <a:p>
            <a:pPr marL="0" indent="0" eaLnBrk="1" hangingPunct="1">
              <a:spcBef>
                <a:spcPct val="0"/>
              </a:spcBef>
              <a:buNone/>
              <a:defRPr/>
            </a:pPr>
            <a:r>
              <a:rPr lang="en-US" altLang="en-US" sz="2400" b="1" dirty="0">
                <a:ea typeface="Verdana" pitchFamily="34" charset="0"/>
                <a:cs typeface="Arial" charset="0"/>
              </a:rPr>
              <a:t>Graduation rate goal: </a:t>
            </a:r>
            <a:r>
              <a:rPr lang="en-US" altLang="en-US" sz="2400" dirty="0">
                <a:ea typeface="Verdana" pitchFamily="34" charset="0"/>
                <a:cs typeface="Arial" charset="0"/>
              </a:rPr>
              <a:t>Cut in half the percentage of students who fail to graduate</a:t>
            </a:r>
          </a:p>
          <a:p>
            <a:pPr lvl="1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ea typeface="Verdana" pitchFamily="34" charset="0"/>
                <a:cs typeface="Arial" charset="0"/>
              </a:rPr>
              <a:t>Applies to all students and subgroups</a:t>
            </a:r>
          </a:p>
          <a:p>
            <a:pPr lvl="1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ea typeface="Verdana" pitchFamily="34" charset="0"/>
                <a:cs typeface="Arial" charset="0"/>
              </a:rPr>
              <a:t>Seeks to use greater of four-year and five-year cohort rate</a:t>
            </a:r>
          </a:p>
          <a:p>
            <a:pPr marL="0" indent="0" eaLnBrk="1" hangingPunct="1">
              <a:spcBef>
                <a:spcPct val="0"/>
              </a:spcBef>
              <a:buNone/>
              <a:defRPr/>
            </a:pPr>
            <a:r>
              <a:rPr lang="en-US" altLang="en-US" sz="2400" b="1" dirty="0">
                <a:ea typeface="Verdana" pitchFamily="34" charset="0"/>
                <a:cs typeface="Arial" charset="0"/>
              </a:rPr>
              <a:t>English Learner proficiency goal: </a:t>
            </a:r>
            <a:r>
              <a:rPr lang="en-US" altLang="en-US" sz="2400" dirty="0">
                <a:ea typeface="Verdana" pitchFamily="34" charset="0"/>
                <a:cs typeface="Arial" charset="0"/>
              </a:rPr>
              <a:t>Growth in scale score toward attainment of English proficiency as measured by ACCESS for ELLs assessment</a:t>
            </a:r>
          </a:p>
          <a:p>
            <a:pPr marL="457200" lvl="1" indent="0" algn="ctr">
              <a:buFontTx/>
              <a:buNone/>
              <a:defRPr/>
            </a:pPr>
            <a:endParaRPr lang="en-US" sz="2400" dirty="0"/>
          </a:p>
          <a:p>
            <a:pPr lvl="1">
              <a:defRPr/>
            </a:pPr>
            <a:endParaRPr lang="en-US" dirty="0"/>
          </a:p>
        </p:txBody>
      </p:sp>
      <p:sp>
        <p:nvSpPr>
          <p:cNvPr id="4102" name="TextBox 17"/>
          <p:cNvSpPr txBox="1">
            <a:spLocks noChangeArrowheads="1"/>
          </p:cNvSpPr>
          <p:nvPr/>
        </p:nvSpPr>
        <p:spPr bwMode="auto">
          <a:xfrm>
            <a:off x="635000" y="436713"/>
            <a:ext cx="787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  <a:latin typeface="+mj-lt"/>
              </a:rPr>
              <a:t>Section 1: Long-term Goals </a:t>
            </a:r>
          </a:p>
        </p:txBody>
      </p:sp>
      <p:pic>
        <p:nvPicPr>
          <p:cNvPr id="9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172200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87582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blue 50% 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32312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en-US" sz="2400" b="1" dirty="0"/>
              <a:t>Long-term goal design:</a:t>
            </a:r>
          </a:p>
          <a:p>
            <a:pPr>
              <a:spcBef>
                <a:spcPts val="0"/>
              </a:spcBef>
              <a:defRPr/>
            </a:pPr>
            <a:r>
              <a:rPr lang="en-US" sz="2400" dirty="0"/>
              <a:t>Baseline year: 2014-15; long-term goal: 2029-30</a:t>
            </a:r>
          </a:p>
          <a:p>
            <a:pPr>
              <a:spcBef>
                <a:spcPts val="0"/>
              </a:spcBef>
              <a:defRPr/>
            </a:pPr>
            <a:r>
              <a:rPr lang="en-US" sz="2400" dirty="0"/>
              <a:t>Reflects analysis of achievement data at state and subgroup levels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Disaggregated by subgroup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Disaggregated by content area (ELA, Math)</a:t>
            </a:r>
          </a:p>
          <a:p>
            <a:pPr>
              <a:spcBef>
                <a:spcPts val="0"/>
              </a:spcBef>
              <a:defRPr/>
            </a:pPr>
            <a:r>
              <a:rPr lang="en-US" sz="2400" dirty="0"/>
              <a:t>Sample calculation: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en-US" sz="2400" dirty="0"/>
          </a:p>
          <a:p>
            <a:pPr>
              <a:spcBef>
                <a:spcPts val="0"/>
              </a:spcBef>
              <a:defRPr/>
            </a:pPr>
            <a:endParaRPr lang="en-US" sz="2400" dirty="0"/>
          </a:p>
          <a:p>
            <a:pPr>
              <a:spcBef>
                <a:spcPts val="0"/>
              </a:spcBef>
              <a:defRPr/>
            </a:pPr>
            <a:endParaRPr lang="en-US" sz="2400" dirty="0"/>
          </a:p>
          <a:p>
            <a:pPr>
              <a:spcBef>
                <a:spcPts val="0"/>
              </a:spcBef>
              <a:defRPr/>
            </a:pPr>
            <a:endParaRPr lang="en-US" sz="2400" dirty="0"/>
          </a:p>
          <a:p>
            <a:pPr marL="0" indent="0">
              <a:spcBef>
                <a:spcPts val="0"/>
              </a:spcBef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r>
              <a:rPr lang="en-US" sz="2400" dirty="0"/>
              <a:t> </a:t>
            </a:r>
          </a:p>
          <a:p>
            <a:pPr>
              <a:defRPr/>
            </a:pPr>
            <a:endParaRPr lang="en-US" dirty="0"/>
          </a:p>
          <a:p>
            <a:pPr marL="457200" lvl="1" indent="0" algn="ctr">
              <a:buFontTx/>
              <a:buNone/>
              <a:defRPr/>
            </a:pPr>
            <a:endParaRPr lang="en-US" dirty="0"/>
          </a:p>
          <a:p>
            <a:pPr lvl="1">
              <a:defRPr/>
            </a:pPr>
            <a:endParaRPr lang="en-US" dirty="0"/>
          </a:p>
        </p:txBody>
      </p:sp>
      <p:sp>
        <p:nvSpPr>
          <p:cNvPr id="4102" name="TextBox 17"/>
          <p:cNvSpPr txBox="1">
            <a:spLocks noChangeArrowheads="1"/>
          </p:cNvSpPr>
          <p:nvPr/>
        </p:nvSpPr>
        <p:spPr bwMode="auto">
          <a:xfrm>
            <a:off x="635000" y="436713"/>
            <a:ext cx="787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  <a:latin typeface="+mj-lt"/>
              </a:rPr>
              <a:t>Section 1: Long-term Goals</a:t>
            </a:r>
          </a:p>
        </p:txBody>
      </p:sp>
      <p:pic>
        <p:nvPicPr>
          <p:cNvPr id="9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172200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9400" y="4287044"/>
            <a:ext cx="8229600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407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blue 50% 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TextBox 17"/>
          <p:cNvSpPr txBox="1">
            <a:spLocks noChangeArrowheads="1"/>
          </p:cNvSpPr>
          <p:nvPr/>
        </p:nvSpPr>
        <p:spPr bwMode="auto">
          <a:xfrm>
            <a:off x="635000" y="436713"/>
            <a:ext cx="787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</a:rPr>
              <a:t>Section 1: Long-term Goals, A</a:t>
            </a:r>
            <a:r>
              <a:rPr lang="en-US" altLang="en-US" sz="2400" b="1" dirty="0">
                <a:solidFill>
                  <a:schemeClr val="bg1"/>
                </a:solidFill>
                <a:latin typeface="+mj-lt"/>
              </a:rPr>
              <a:t>cademic Proficiency</a:t>
            </a:r>
          </a:p>
        </p:txBody>
      </p:sp>
      <p:pic>
        <p:nvPicPr>
          <p:cNvPr id="9" name="Picture 14" descr="Educatio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172200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509136"/>
              </p:ext>
            </p:extLst>
          </p:nvPr>
        </p:nvGraphicFramePr>
        <p:xfrm>
          <a:off x="449283" y="1275477"/>
          <a:ext cx="8051800" cy="489672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809764">
                  <a:extLst>
                    <a:ext uri="{9D8B030D-6E8A-4147-A177-3AD203B41FA5}">
                      <a16:colId xmlns:a16="http://schemas.microsoft.com/office/drawing/2014/main" val="1667207246"/>
                    </a:ext>
                  </a:extLst>
                </a:gridCol>
                <a:gridCol w="1498088">
                  <a:extLst>
                    <a:ext uri="{9D8B030D-6E8A-4147-A177-3AD203B41FA5}">
                      <a16:colId xmlns:a16="http://schemas.microsoft.com/office/drawing/2014/main" val="2035967970"/>
                    </a:ext>
                  </a:extLst>
                </a:gridCol>
                <a:gridCol w="1581316">
                  <a:extLst>
                    <a:ext uri="{9D8B030D-6E8A-4147-A177-3AD203B41FA5}">
                      <a16:colId xmlns:a16="http://schemas.microsoft.com/office/drawing/2014/main" val="890345095"/>
                    </a:ext>
                  </a:extLst>
                </a:gridCol>
                <a:gridCol w="1414862">
                  <a:extLst>
                    <a:ext uri="{9D8B030D-6E8A-4147-A177-3AD203B41FA5}">
                      <a16:colId xmlns:a16="http://schemas.microsoft.com/office/drawing/2014/main" val="2331906340"/>
                    </a:ext>
                  </a:extLst>
                </a:gridCol>
                <a:gridCol w="1747770">
                  <a:extLst>
                    <a:ext uri="{9D8B030D-6E8A-4147-A177-3AD203B41FA5}">
                      <a16:colId xmlns:a16="http://schemas.microsoft.com/office/drawing/2014/main" val="3250336259"/>
                    </a:ext>
                  </a:extLst>
                </a:gridCol>
              </a:tblGrid>
              <a:tr h="114300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1" dirty="0">
                        <a:effectLst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1" dirty="0">
                        <a:effectLst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1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Subgroups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1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English Language Arts: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Baseline Data </a:t>
                      </a:r>
                      <a:endParaRPr lang="en-US" sz="1000" b="1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2015</a:t>
                      </a:r>
                      <a:endParaRPr lang="en-US" sz="1000" b="1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Percent proficient/advanced 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1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English Language Arts: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Long-term Goal</a:t>
                      </a:r>
                      <a:endParaRPr lang="en-US" sz="1000" b="1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2030</a:t>
                      </a:r>
                      <a:endParaRPr lang="en-US" sz="1000" b="1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Percent proficient/advanced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1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Mathematics:  </a:t>
                      </a:r>
                      <a:endParaRPr lang="en-US" sz="1000" b="1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Baseline Data</a:t>
                      </a:r>
                      <a:endParaRPr lang="en-US" sz="1000" b="1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2015</a:t>
                      </a:r>
                      <a:endParaRPr lang="en-US" sz="1000" b="1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Percent proficient/advanced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1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Mathematics: </a:t>
                      </a:r>
                      <a:endParaRPr lang="en-US" sz="1000" b="1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 Long-term Goal</a:t>
                      </a:r>
                      <a:endParaRPr lang="en-US" sz="1000" b="1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2030</a:t>
                      </a:r>
                      <a:endParaRPr lang="en-US" sz="1000" b="1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Percent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proficient/advanced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extLst>
                  <a:ext uri="{0D108BD9-81ED-4DB2-BD59-A6C34878D82A}">
                    <a16:rowId xmlns:a16="http://schemas.microsoft.com/office/drawing/2014/main" val="553958001"/>
                  </a:ext>
                </a:extLst>
              </a:tr>
              <a:tr h="33684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All Students</a:t>
                      </a:r>
                      <a:endParaRPr lang="en-US" sz="1000" dirty="0">
                        <a:effectLst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61.6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80.8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43.2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71.6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extLst>
                  <a:ext uri="{0D108BD9-81ED-4DB2-BD59-A6C34878D82A}">
                    <a16:rowId xmlns:a16="http://schemas.microsoft.com/office/drawing/2014/main" val="85528120"/>
                  </a:ext>
                </a:extLst>
              </a:tr>
              <a:tr h="33684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White</a:t>
                      </a:r>
                      <a:endParaRPr lang="en-US" sz="1000" dirty="0">
                        <a:effectLst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69.4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84.7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50.5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75.3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extLst>
                  <a:ext uri="{0D108BD9-81ED-4DB2-BD59-A6C34878D82A}">
                    <a16:rowId xmlns:a16="http://schemas.microsoft.com/office/drawing/2014/main" val="2232450508"/>
                  </a:ext>
                </a:extLst>
              </a:tr>
              <a:tr h="33684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African-American/Black</a:t>
                      </a:r>
                      <a:endParaRPr lang="en-US" sz="1000" dirty="0">
                        <a:effectLst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35.9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68.0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17.1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58.6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extLst>
                  <a:ext uri="{0D108BD9-81ED-4DB2-BD59-A6C34878D82A}">
                    <a16:rowId xmlns:a16="http://schemas.microsoft.com/office/drawing/2014/main" val="1229635517"/>
                  </a:ext>
                </a:extLst>
              </a:tr>
              <a:tr h="33684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Hispanic</a:t>
                      </a:r>
                      <a:endParaRPr lang="en-US" sz="1000" dirty="0">
                        <a:effectLst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40.0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70.0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22.7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61.4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extLst>
                  <a:ext uri="{0D108BD9-81ED-4DB2-BD59-A6C34878D82A}">
                    <a16:rowId xmlns:a16="http://schemas.microsoft.com/office/drawing/2014/main" val="1144310804"/>
                  </a:ext>
                </a:extLst>
              </a:tr>
              <a:tr h="33684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Asian (not Hispanic)</a:t>
                      </a:r>
                      <a:endParaRPr lang="en-US" sz="1000" dirty="0">
                        <a:effectLst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77.9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89.0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68.4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84.2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extLst>
                  <a:ext uri="{0D108BD9-81ED-4DB2-BD59-A6C34878D82A}">
                    <a16:rowId xmlns:a16="http://schemas.microsoft.com/office/drawing/2014/main" val="1219357169"/>
                  </a:ext>
                </a:extLst>
              </a:tr>
              <a:tr h="33684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American Indian or Alaskan Native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55.3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77.7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35.0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67.5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extLst>
                  <a:ext uri="{0D108BD9-81ED-4DB2-BD59-A6C34878D82A}">
                    <a16:rowId xmlns:a16="http://schemas.microsoft.com/office/drawing/2014/main" val="2430816519"/>
                  </a:ext>
                </a:extLst>
              </a:tr>
              <a:tr h="33684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Multi-Racial (not Hispanic)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55.0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77.5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35.2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67.6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extLst>
                  <a:ext uri="{0D108BD9-81ED-4DB2-BD59-A6C34878D82A}">
                    <a16:rowId xmlns:a16="http://schemas.microsoft.com/office/drawing/2014/main" val="1067465683"/>
                  </a:ext>
                </a:extLst>
              </a:tr>
              <a:tr h="38531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Hawaiian Native/Pacific Islander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70.0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85.0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50.2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75.1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extLst>
                  <a:ext uri="{0D108BD9-81ED-4DB2-BD59-A6C34878D82A}">
                    <a16:rowId xmlns:a16="http://schemas.microsoft.com/office/drawing/2014/main" val="57533098"/>
                  </a:ext>
                </a:extLst>
              </a:tr>
              <a:tr h="33684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Students with Disabilities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25.3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62.7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17.2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58.6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0457456"/>
                  </a:ext>
                </a:extLst>
              </a:tr>
              <a:tr h="33684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English Learners</a:t>
                      </a:r>
                      <a:endParaRPr lang="en-US" sz="1000" dirty="0">
                        <a:effectLst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11.7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55.9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9.3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54.7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extLst>
                  <a:ext uri="{0D108BD9-81ED-4DB2-BD59-A6C34878D82A}">
                    <a16:rowId xmlns:a16="http://schemas.microsoft.com/office/drawing/2014/main" val="2862512629"/>
                  </a:ext>
                </a:extLst>
              </a:tr>
              <a:tr h="33684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Economically </a:t>
                      </a:r>
                      <a:endParaRPr lang="en-US" sz="1000" dirty="0">
                        <a:effectLst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Disadvantaged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43.9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72.0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25.7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62.9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extLst>
                  <a:ext uri="{0D108BD9-81ED-4DB2-BD59-A6C34878D82A}">
                    <a16:rowId xmlns:a16="http://schemas.microsoft.com/office/drawing/2014/main" val="3921771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6175642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3042</Words>
  <Application>Microsoft Office PowerPoint</Application>
  <PresentationFormat>On-screen Show (4:3)</PresentationFormat>
  <Paragraphs>768</Paragraphs>
  <Slides>45</Slides>
  <Notes>45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2" baseType="lpstr">
      <vt:lpstr>ＭＳ Ｐゴシック</vt:lpstr>
      <vt:lpstr>Arial</vt:lpstr>
      <vt:lpstr>Calibri</vt:lpstr>
      <vt:lpstr>Courier New</vt:lpstr>
      <vt:lpstr>Times New Roman</vt:lpstr>
      <vt:lpstr>Verdana</vt:lpstr>
      <vt:lpstr>Default Design</vt:lpstr>
      <vt:lpstr>The Every Student Succeeds Act (ESSA):  Pennsylvania’s Proposed Consolidated State Plan Submitted to the  United States Department of Education  on September 18, 2017  Presentation to  Special Education Fellows October 12, 2017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More Information and Opportunity to Comment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2017-04-17T19:45:59Z</dcterms:created>
  <dcterms:modified xsi:type="dcterms:W3CDTF">2017-10-13T16:50:19Z</dcterms:modified>
</cp:coreProperties>
</file>